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28" r:id="rId16"/>
    <p:sldMasterId id="2147483840" r:id="rId17"/>
    <p:sldMasterId id="2147483852" r:id="rId18"/>
    <p:sldMasterId id="2147483864" r:id="rId19"/>
    <p:sldMasterId id="2147483876" r:id="rId20"/>
  </p:sldMasterIdLst>
  <p:notesMasterIdLst>
    <p:notesMasterId r:id="rId57"/>
  </p:notesMasterIdLst>
  <p:handoutMasterIdLst>
    <p:handoutMasterId r:id="rId58"/>
  </p:handoutMasterIdLst>
  <p:sldIdLst>
    <p:sldId id="336" r:id="rId21"/>
    <p:sldId id="341" r:id="rId22"/>
    <p:sldId id="347" r:id="rId23"/>
    <p:sldId id="348" r:id="rId24"/>
    <p:sldId id="350" r:id="rId25"/>
    <p:sldId id="351" r:id="rId26"/>
    <p:sldId id="367" r:id="rId27"/>
    <p:sldId id="365" r:id="rId28"/>
    <p:sldId id="353" r:id="rId29"/>
    <p:sldId id="356" r:id="rId30"/>
    <p:sldId id="368" r:id="rId31"/>
    <p:sldId id="370" r:id="rId32"/>
    <p:sldId id="360" r:id="rId33"/>
    <p:sldId id="362" r:id="rId34"/>
    <p:sldId id="363" r:id="rId35"/>
    <p:sldId id="364" r:id="rId36"/>
    <p:sldId id="354" r:id="rId37"/>
    <p:sldId id="372" r:id="rId38"/>
    <p:sldId id="373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381" r:id="rId47"/>
    <p:sldId id="382" r:id="rId48"/>
    <p:sldId id="383" r:id="rId49"/>
    <p:sldId id="384" r:id="rId50"/>
    <p:sldId id="385" r:id="rId51"/>
    <p:sldId id="386" r:id="rId52"/>
    <p:sldId id="387" r:id="rId53"/>
    <p:sldId id="388" r:id="rId54"/>
    <p:sldId id="389" r:id="rId55"/>
    <p:sldId id="390" r:id="rId5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8AC4"/>
    <a:srgbClr val="FFF4E2"/>
    <a:srgbClr val="E94159"/>
    <a:srgbClr val="FFD841"/>
    <a:srgbClr val="FFDC6D"/>
    <a:srgbClr val="669900"/>
    <a:srgbClr val="CC0066"/>
    <a:srgbClr val="99CC00"/>
    <a:srgbClr val="FF9900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7" autoAdjust="0"/>
    <p:restoredTop sz="94660"/>
  </p:normalViewPr>
  <p:slideViewPr>
    <p:cSldViewPr snapToGrid="0" snapToObjects="1">
      <p:cViewPr>
        <p:scale>
          <a:sx n="94" d="100"/>
          <a:sy n="94" d="100"/>
        </p:scale>
        <p:origin x="-630" y="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slide" Target="slides/slide27.xml"/><Relationship Id="rId50" Type="http://schemas.openxmlformats.org/officeDocument/2006/relationships/slide" Target="slides/slide30.xml"/><Relationship Id="rId55" Type="http://schemas.openxmlformats.org/officeDocument/2006/relationships/slide" Target="slides/slide3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54" Type="http://schemas.openxmlformats.org/officeDocument/2006/relationships/slide" Target="slides/slide34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slide" Target="slides/slide25.xml"/><Relationship Id="rId53" Type="http://schemas.openxmlformats.org/officeDocument/2006/relationships/slide" Target="slides/slide33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49" Type="http://schemas.openxmlformats.org/officeDocument/2006/relationships/slide" Target="slides/slide29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slide" Target="slides/slide24.xml"/><Relationship Id="rId52" Type="http://schemas.openxmlformats.org/officeDocument/2006/relationships/slide" Target="slides/slide32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slide" Target="slides/slide28.xml"/><Relationship Id="rId56" Type="http://schemas.openxmlformats.org/officeDocument/2006/relationships/slide" Target="slides/slide3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slide" Target="slides/slide26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DF9E6-A64D-4516-9F0D-4EC613CC495D}" type="datetimeFigureOut">
              <a:rPr lang="en-IE" smtClean="0"/>
              <a:t>21/10/2015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89929-BBCC-47F6-B094-F52D8FD7C75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8527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3B9D-F24A-4490-833D-162B74F94E06}" type="datetimeFigureOut">
              <a:rPr lang="en-IE" smtClean="0"/>
              <a:pPr/>
              <a:t>21/10/2015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F4094-DFED-4F2C-A193-3DC074D12EB4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8154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72556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Use comments from your own students here </a:t>
            </a:r>
            <a:r>
              <a:rPr lang="en-IE" dirty="0" err="1" smtClean="0"/>
              <a:t>eg</a:t>
            </a:r>
            <a:r>
              <a:rPr lang="en-IE" dirty="0" smtClean="0"/>
              <a:t> Orientation,</a:t>
            </a:r>
            <a:r>
              <a:rPr lang="en-IE" baseline="0" dirty="0" smtClean="0"/>
              <a:t> </a:t>
            </a:r>
            <a:r>
              <a:rPr lang="en-IE" baseline="0" dirty="0" err="1" smtClean="0"/>
              <a:t>etc</a:t>
            </a:r>
            <a:r>
              <a:rPr lang="en-IE" dirty="0" smtClean="0"/>
              <a:t>:</a:t>
            </a:r>
          </a:p>
          <a:p>
            <a:endParaRPr lang="en-IE" dirty="0" smtClean="0"/>
          </a:p>
          <a:p>
            <a:r>
              <a:rPr lang="en-IE" dirty="0" smtClean="0"/>
              <a:t>“Orientation was the best, it took the fear out of going to college”</a:t>
            </a:r>
          </a:p>
          <a:p>
            <a:r>
              <a:rPr lang="en-IE" dirty="0" smtClean="0"/>
              <a:t>Or</a:t>
            </a:r>
          </a:p>
          <a:p>
            <a:r>
              <a:rPr lang="en-IE" dirty="0" smtClean="0"/>
              <a:t>I made new friends and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24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1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27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73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30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64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34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7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76332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29793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63374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32096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18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14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19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4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22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62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>
                <a:solidFill>
                  <a:prstClr val="black"/>
                </a:solidFill>
              </a:rPr>
              <a:pPr/>
              <a:t>23</a:t>
            </a:fld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6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1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5813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232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4860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6531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3427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65676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0970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9132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1284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6216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8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6117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584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30808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704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7115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1123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9748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3938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1867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7764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32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6252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3978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2568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5431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6270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17664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98756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4687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531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6928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14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298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4575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68929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1508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541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79318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72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9247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675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9637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7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48550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9004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77040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1400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1040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0018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89022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4557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57985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0349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64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9701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7986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2509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15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782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986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0266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1319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202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8296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1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7434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6650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64380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852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663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14158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917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5631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02367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0171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94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9854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5447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7986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88638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9027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18614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1751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5387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57350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64021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99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036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3613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598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5986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7331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52411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2777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6011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327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5325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7794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03564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3481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5138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8885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6474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7800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52312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5696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7099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1033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9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58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7214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006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942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5234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2552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8970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6580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1705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0223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8991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62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27584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64606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9289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846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6058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91737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6496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7708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01611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6052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13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0108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23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698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79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955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893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373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1886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17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695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683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836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349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04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335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744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447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83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25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77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638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442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77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5306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008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200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02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560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177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338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2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396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202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988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478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01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450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410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267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534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382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5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582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7998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105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943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878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562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40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798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267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534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3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698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576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7998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105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943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878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562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4080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7989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567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67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18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112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039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602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813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421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27356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438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9809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25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0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2298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9020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778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1177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8158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33489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363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3007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2146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8200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0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1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72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3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12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7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38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8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3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6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2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4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4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7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73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73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0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34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college.ie/dare/forms-guides-resources/" TargetMode="External"/><Relationship Id="rId2" Type="http://schemas.openxmlformats.org/officeDocument/2006/relationships/hyperlink" Target="http://accesscollege.ie/dare/document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0.xml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" r="683" b="883"/>
          <a:stretch/>
        </p:blipFill>
        <p:spPr>
          <a:xfrm>
            <a:off x="20856" y="34331"/>
            <a:ext cx="4782498" cy="6731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86100" y="909342"/>
            <a:ext cx="6858000" cy="193899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5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DISABILITY ACCESS ROUTE TO EDUCATION</a:t>
            </a:r>
          </a:p>
          <a:p>
            <a:endParaRPr lang="en-IE" sz="1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3926" y="2921047"/>
            <a:ext cx="2257424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IE" sz="5400" b="1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SCHOOL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61384" y="3683047"/>
            <a:ext cx="3983831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1500327"/>
              <a:gd name="connsiteX1" fmla="*/ 6858000 w 6858000"/>
              <a:gd name="connsiteY1" fmla="*/ 0 h 1500327"/>
              <a:gd name="connsiteX2" fmla="*/ 6832600 w 6858000"/>
              <a:gd name="connsiteY2" fmla="*/ 1500326 h 1500327"/>
              <a:gd name="connsiteX3" fmla="*/ 39282 w 6858000"/>
              <a:gd name="connsiteY3" fmla="*/ 1055137 h 1500327"/>
              <a:gd name="connsiteX4" fmla="*/ 0 w 6858000"/>
              <a:gd name="connsiteY4" fmla="*/ 0 h 1500327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39282 w 6858000"/>
              <a:gd name="connsiteY3" fmla="*/ 1055137 h 1720613"/>
              <a:gd name="connsiteX4" fmla="*/ 0 w 6858000"/>
              <a:gd name="connsiteY4" fmla="*/ 0 h 1720613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12700 w 6858000"/>
              <a:gd name="connsiteY3" fmla="*/ 1633389 h 1720613"/>
              <a:gd name="connsiteX4" fmla="*/ 0 w 6858000"/>
              <a:gd name="connsiteY4" fmla="*/ 0 h 1720613"/>
              <a:gd name="connsiteX0" fmla="*/ 93754 w 6845428"/>
              <a:gd name="connsiteY0" fmla="*/ 440573 h 1720613"/>
              <a:gd name="connsiteX1" fmla="*/ 6845428 w 6845428"/>
              <a:gd name="connsiteY1" fmla="*/ 0 h 1720613"/>
              <a:gd name="connsiteX2" fmla="*/ 6793446 w 6845428"/>
              <a:gd name="connsiteY2" fmla="*/ 1720613 h 1720613"/>
              <a:gd name="connsiteX3" fmla="*/ 128 w 6845428"/>
              <a:gd name="connsiteY3" fmla="*/ 1633389 h 1720613"/>
              <a:gd name="connsiteX4" fmla="*/ 93754 w 6845428"/>
              <a:gd name="connsiteY4" fmla="*/ 440573 h 1720613"/>
              <a:gd name="connsiteX0" fmla="*/ 14417 w 6766091"/>
              <a:gd name="connsiteY0" fmla="*/ 440573 h 1826139"/>
              <a:gd name="connsiteX1" fmla="*/ 6766091 w 6766091"/>
              <a:gd name="connsiteY1" fmla="*/ 0 h 1826139"/>
              <a:gd name="connsiteX2" fmla="*/ 6714109 w 6766091"/>
              <a:gd name="connsiteY2" fmla="*/ 1720613 h 1826139"/>
              <a:gd name="connsiteX3" fmla="*/ 536 w 6766091"/>
              <a:gd name="connsiteY3" fmla="*/ 1826139 h 1826139"/>
              <a:gd name="connsiteX4" fmla="*/ 14417 w 6766091"/>
              <a:gd name="connsiteY4" fmla="*/ 440573 h 1826139"/>
              <a:gd name="connsiteX0" fmla="*/ 14417 w 6766091"/>
              <a:gd name="connsiteY0" fmla="*/ 440573 h 2353936"/>
              <a:gd name="connsiteX1" fmla="*/ 6766091 w 6766091"/>
              <a:gd name="connsiteY1" fmla="*/ 0 h 2353936"/>
              <a:gd name="connsiteX2" fmla="*/ 6740690 w 6766091"/>
              <a:gd name="connsiteY2" fmla="*/ 2353936 h 2353936"/>
              <a:gd name="connsiteX3" fmla="*/ 536 w 6766091"/>
              <a:gd name="connsiteY3" fmla="*/ 1826139 h 2353936"/>
              <a:gd name="connsiteX4" fmla="*/ 14417 w 6766091"/>
              <a:gd name="connsiteY4" fmla="*/ 440573 h 2353936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385566 h 1913363"/>
              <a:gd name="connsiteX4" fmla="*/ 14417 w 6740690"/>
              <a:gd name="connsiteY4" fmla="*/ 0 h 1913363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715996 h 1913363"/>
              <a:gd name="connsiteX4" fmla="*/ 14417 w 6740690"/>
              <a:gd name="connsiteY4" fmla="*/ 0 h 1913363"/>
              <a:gd name="connsiteX0" fmla="*/ 14417 w 6740690"/>
              <a:gd name="connsiteY0" fmla="*/ 302894 h 2216257"/>
              <a:gd name="connsiteX1" fmla="*/ 6580021 w 6740690"/>
              <a:gd name="connsiteY1" fmla="*/ 0 h 2216257"/>
              <a:gd name="connsiteX2" fmla="*/ 6740690 w 6740690"/>
              <a:gd name="connsiteY2" fmla="*/ 2216257 h 2216257"/>
              <a:gd name="connsiteX3" fmla="*/ 536 w 6740690"/>
              <a:gd name="connsiteY3" fmla="*/ 2018890 h 2216257"/>
              <a:gd name="connsiteX4" fmla="*/ 14417 w 6740690"/>
              <a:gd name="connsiteY4" fmla="*/ 302894 h 2216257"/>
              <a:gd name="connsiteX0" fmla="*/ 14417 w 6660946"/>
              <a:gd name="connsiteY0" fmla="*/ 302894 h 2018890"/>
              <a:gd name="connsiteX1" fmla="*/ 6580021 w 6660946"/>
              <a:gd name="connsiteY1" fmla="*/ 0 h 2018890"/>
              <a:gd name="connsiteX2" fmla="*/ 6660946 w 6660946"/>
              <a:gd name="connsiteY2" fmla="*/ 1720613 h 2018890"/>
              <a:gd name="connsiteX3" fmla="*/ 536 w 6660946"/>
              <a:gd name="connsiteY3" fmla="*/ 2018890 h 2018890"/>
              <a:gd name="connsiteX4" fmla="*/ 14417 w 6660946"/>
              <a:gd name="connsiteY4" fmla="*/ 302894 h 2018890"/>
              <a:gd name="connsiteX0" fmla="*/ 14417 w 6660946"/>
              <a:gd name="connsiteY0" fmla="*/ 82608 h 1798604"/>
              <a:gd name="connsiteX1" fmla="*/ 6606603 w 6660946"/>
              <a:gd name="connsiteY1" fmla="*/ 0 h 1798604"/>
              <a:gd name="connsiteX2" fmla="*/ 6660946 w 6660946"/>
              <a:gd name="connsiteY2" fmla="*/ 1500327 h 1798604"/>
              <a:gd name="connsiteX3" fmla="*/ 536 w 6660946"/>
              <a:gd name="connsiteY3" fmla="*/ 1798604 h 1798604"/>
              <a:gd name="connsiteX4" fmla="*/ 14417 w 6660946"/>
              <a:gd name="connsiteY4" fmla="*/ 82608 h 179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946" h="1798604">
                <a:moveTo>
                  <a:pt x="14417" y="82608"/>
                </a:moveTo>
                <a:lnTo>
                  <a:pt x="6606603" y="0"/>
                </a:lnTo>
                <a:cubicBezTo>
                  <a:pt x="6606996" y="610252"/>
                  <a:pt x="6660553" y="890075"/>
                  <a:pt x="6660946" y="1500327"/>
                </a:cubicBezTo>
                <a:lnTo>
                  <a:pt x="536" y="1798604"/>
                </a:lnTo>
                <a:cubicBezTo>
                  <a:pt x="-3697" y="1116462"/>
                  <a:pt x="18650" y="764750"/>
                  <a:pt x="14417" y="82608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IE" sz="5400" b="1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PRESENTATION</a:t>
            </a:r>
            <a:endParaRPr lang="en-IE" sz="54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8362" y="4738121"/>
            <a:ext cx="4143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smtClean="0"/>
              <a:t>For Entry Autumn 2016</a:t>
            </a:r>
            <a:endParaRPr lang="en-IE" sz="2400" b="1" dirty="0"/>
          </a:p>
        </p:txBody>
      </p:sp>
      <p:sp>
        <p:nvSpPr>
          <p:cNvPr id="14" name="TextBox 13"/>
          <p:cNvSpPr txBox="1"/>
          <p:nvPr/>
        </p:nvSpPr>
        <p:spPr>
          <a:xfrm rot="10800000">
            <a:off x="-42863" y="5937055"/>
            <a:ext cx="9948863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IE" sz="54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01" y="6329423"/>
            <a:ext cx="5031342" cy="4362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6590" y="5988852"/>
            <a:ext cx="901173" cy="83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Supplementary Information Form (SIF)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5534" y="1138630"/>
            <a:ext cx="8137617" cy="592692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Section A: Applicant Information 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Completed by you by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1st March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2016.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Answer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 Yes to Q1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to apply to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DARE and fully complete Questions 1-4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.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b="1" dirty="0">
                <a:latin typeface="+mj-lt"/>
                <a:cs typeface="Arial" panose="020B0604020202020204" pitchFamily="34" charset="0"/>
              </a:rPr>
              <a:t>Section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B: Educational Impact Statement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Applicant Statement completed by you.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School Statement completed by your school.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Send to CAO by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1 April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2016.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b="1" dirty="0">
                <a:latin typeface="+mj-lt"/>
                <a:cs typeface="Arial" panose="020B0604020202020204" pitchFamily="34" charset="0"/>
              </a:rPr>
              <a:t>Section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C: Evidence of a Disability</a:t>
            </a:r>
            <a:endParaRPr lang="en-IE" sz="24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Completed by the appropriate professional.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Send to CAO by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1 April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2016</a:t>
            </a: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1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B:  Educational Impact Statement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500" y="1206143"/>
            <a:ext cx="8863854" cy="3208227"/>
            <a:chOff x="190500" y="1206143"/>
            <a:chExt cx="8863854" cy="3208227"/>
          </a:xfrm>
        </p:grpSpPr>
        <p:sp>
          <p:nvSpPr>
            <p:cNvPr id="6" name="TextBox 5"/>
            <p:cNvSpPr txBox="1"/>
            <p:nvPr/>
          </p:nvSpPr>
          <p:spPr>
            <a:xfrm>
              <a:off x="916737" y="1206143"/>
              <a:ext cx="8137617" cy="3208227"/>
            </a:xfrm>
            <a:custGeom>
              <a:avLst/>
              <a:gdLst>
                <a:gd name="connsiteX0" fmla="*/ 0 w 6858000"/>
                <a:gd name="connsiteY0" fmla="*/ 0 h 1754326"/>
                <a:gd name="connsiteX1" fmla="*/ 6858000 w 6858000"/>
                <a:gd name="connsiteY1" fmla="*/ 0 h 1754326"/>
                <a:gd name="connsiteX2" fmla="*/ 6858000 w 6858000"/>
                <a:gd name="connsiteY2" fmla="*/ 1754326 h 1754326"/>
                <a:gd name="connsiteX3" fmla="*/ 0 w 6858000"/>
                <a:gd name="connsiteY3" fmla="*/ 1754326 h 1754326"/>
                <a:gd name="connsiteX4" fmla="*/ 0 w 6858000"/>
                <a:gd name="connsiteY4" fmla="*/ 0 h 1754326"/>
                <a:gd name="connsiteX0" fmla="*/ 0 w 6858000"/>
                <a:gd name="connsiteY0" fmla="*/ 0 h 2490926"/>
                <a:gd name="connsiteX1" fmla="*/ 6858000 w 6858000"/>
                <a:gd name="connsiteY1" fmla="*/ 0 h 2490926"/>
                <a:gd name="connsiteX2" fmla="*/ 6858000 w 6858000"/>
                <a:gd name="connsiteY2" fmla="*/ 1754326 h 2490926"/>
                <a:gd name="connsiteX3" fmla="*/ 25400 w 6858000"/>
                <a:gd name="connsiteY3" fmla="*/ 2490926 h 2490926"/>
                <a:gd name="connsiteX4" fmla="*/ 0 w 6858000"/>
                <a:gd name="connsiteY4" fmla="*/ 0 h 2490926"/>
                <a:gd name="connsiteX0" fmla="*/ 0 w 6858000"/>
                <a:gd name="connsiteY0" fmla="*/ 0 h 2046426"/>
                <a:gd name="connsiteX1" fmla="*/ 6858000 w 6858000"/>
                <a:gd name="connsiteY1" fmla="*/ 0 h 2046426"/>
                <a:gd name="connsiteX2" fmla="*/ 6858000 w 6858000"/>
                <a:gd name="connsiteY2" fmla="*/ 1754326 h 2046426"/>
                <a:gd name="connsiteX3" fmla="*/ 12700 w 6858000"/>
                <a:gd name="connsiteY3" fmla="*/ 2046426 h 2046426"/>
                <a:gd name="connsiteX4" fmla="*/ 0 w 6858000"/>
                <a:gd name="connsiteY4" fmla="*/ 0 h 2046426"/>
                <a:gd name="connsiteX0" fmla="*/ 0 w 6858000"/>
                <a:gd name="connsiteY0" fmla="*/ 0 h 2046426"/>
                <a:gd name="connsiteX1" fmla="*/ 6858000 w 6858000"/>
                <a:gd name="connsiteY1" fmla="*/ 0 h 2046426"/>
                <a:gd name="connsiteX2" fmla="*/ 6832600 w 6858000"/>
                <a:gd name="connsiteY2" fmla="*/ 1500326 h 2046426"/>
                <a:gd name="connsiteX3" fmla="*/ 12700 w 6858000"/>
                <a:gd name="connsiteY3" fmla="*/ 2046426 h 2046426"/>
                <a:gd name="connsiteX4" fmla="*/ 0 w 6858000"/>
                <a:gd name="connsiteY4" fmla="*/ 0 h 204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0" h="2046426">
                  <a:moveTo>
                    <a:pt x="0" y="0"/>
                  </a:moveTo>
                  <a:lnTo>
                    <a:pt x="6858000" y="0"/>
                  </a:lnTo>
                  <a:lnTo>
                    <a:pt x="6832600" y="1500326"/>
                  </a:lnTo>
                  <a:lnTo>
                    <a:pt x="12700" y="2046426"/>
                  </a:lnTo>
                  <a:cubicBezTo>
                    <a:pt x="8467" y="1364284"/>
                    <a:pt x="4233" y="68214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tIns="180000" rtlCol="0">
              <a:spAutoFit/>
            </a:bodyPr>
            <a:lstStyle/>
            <a:p>
              <a:pPr lvl="1">
                <a:spcBef>
                  <a:spcPts val="200"/>
                </a:spcBef>
                <a:defRPr/>
              </a:pPr>
              <a:r>
                <a:rPr lang="en-IE" sz="2200" b="1" dirty="0">
                  <a:latin typeface="+mj-lt"/>
                  <a:cs typeface="Arial" panose="020B0604020202020204" pitchFamily="34" charset="0"/>
                </a:rPr>
                <a:t>Provides information on how your disability has impacted on your second level </a:t>
              </a:r>
              <a:r>
                <a:rPr lang="en-IE" sz="2200" b="1" dirty="0" smtClean="0">
                  <a:latin typeface="+mj-lt"/>
                  <a:cs typeface="Arial" panose="020B0604020202020204" pitchFamily="34" charset="0"/>
                </a:rPr>
                <a:t>education.  There are 2 sections</a:t>
              </a:r>
            </a:p>
            <a:p>
              <a:pPr lvl="1">
                <a:spcBef>
                  <a:spcPts val="200"/>
                </a:spcBef>
                <a:defRPr/>
              </a:pP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1. Applicant Statement              2. School Statement</a:t>
              </a:r>
            </a:p>
            <a:p>
              <a:pPr lvl="1">
                <a:spcBef>
                  <a:spcPts val="200"/>
                </a:spcBef>
                <a:defRPr/>
              </a:pPr>
              <a:endParaRPr lang="en-IE" sz="1000" b="1" dirty="0" smtClean="0">
                <a:latin typeface="+mj-lt"/>
                <a:cs typeface="Arial" panose="020B0604020202020204" pitchFamily="34" charset="0"/>
              </a:endParaRPr>
            </a:p>
            <a:p>
              <a:pPr lvl="1">
                <a:spcBef>
                  <a:spcPts val="200"/>
                </a:spcBef>
                <a:defRPr/>
              </a:pPr>
              <a:endParaRPr lang="en-IE" sz="1000" b="1" dirty="0">
                <a:latin typeface="+mj-lt"/>
                <a:cs typeface="Arial" panose="020B0604020202020204" pitchFamily="34" charset="0"/>
              </a:endParaRPr>
            </a:p>
            <a:p>
              <a:pPr lvl="1">
                <a:spcBef>
                  <a:spcPts val="200"/>
                </a:spcBef>
                <a:defRPr/>
              </a:pPr>
              <a:endParaRPr lang="en-IE" sz="1000" b="1" dirty="0">
                <a:latin typeface="+mj-lt"/>
                <a:cs typeface="Arial" panose="020B0604020202020204" pitchFamily="34" charset="0"/>
              </a:endParaRPr>
            </a:p>
            <a:p>
              <a:pPr marL="800100" lvl="1" indent="-342900">
                <a:spcBef>
                  <a:spcPts val="2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Download </a:t>
              </a:r>
              <a:r>
                <a:rPr lang="en-IE" sz="2200" dirty="0">
                  <a:latin typeface="+mj-lt"/>
                  <a:cs typeface="Arial" panose="020B0604020202020204" pitchFamily="34" charset="0"/>
                </a:rPr>
                <a:t>form</a:t>
              </a: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.</a:t>
              </a:r>
            </a:p>
            <a:p>
              <a:pPr marL="800100" lvl="1" indent="-342900">
                <a:spcBef>
                  <a:spcPts val="2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Complete the </a:t>
              </a:r>
              <a:r>
                <a:rPr lang="en-IE" sz="2200" b="1" dirty="0" smtClean="0">
                  <a:latin typeface="+mj-lt"/>
                  <a:cs typeface="Arial" panose="020B0604020202020204" pitchFamily="34" charset="0"/>
                </a:rPr>
                <a:t>Applicant</a:t>
              </a: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en-IE" sz="2200" b="1" dirty="0" smtClean="0">
                  <a:latin typeface="+mj-lt"/>
                  <a:cs typeface="Arial" panose="020B0604020202020204" pitchFamily="34" charset="0"/>
                </a:rPr>
                <a:t>Statement</a:t>
              </a:r>
              <a:r>
                <a:rPr lang="en-IE" sz="2200" dirty="0" smtClean="0">
                  <a:latin typeface="+mj-lt"/>
                  <a:cs typeface="Arial" panose="020B0604020202020204" pitchFamily="34" charset="0"/>
                </a:rPr>
                <a:t> with your school.</a:t>
              </a:r>
            </a:p>
            <a:p>
              <a:pPr marL="800100" lvl="1" indent="-342900">
                <a:spcBef>
                  <a:spcPts val="200"/>
                </a:spcBef>
                <a:buFont typeface="Arial" panose="020B0604020202020204" pitchFamily="34" charset="0"/>
                <a:buChar char="•"/>
                <a:defRPr/>
              </a:pPr>
              <a:endParaRPr lang="en-IE" sz="2200" dirty="0">
                <a:latin typeface="+mj-lt"/>
                <a:cs typeface="Arial" panose="020B0604020202020204" pitchFamily="34" charset="0"/>
              </a:endParaRPr>
            </a:p>
            <a:p>
              <a:pPr marL="660400" lvl="0" indent="-660400">
                <a:lnSpc>
                  <a:spcPct val="80000"/>
                </a:lnSpc>
                <a:spcBef>
                  <a:spcPct val="20000"/>
                </a:spcBef>
                <a:buClr>
                  <a:srgbClr val="993366"/>
                </a:buClr>
                <a:buFont typeface="Arial" panose="020B0604020202020204" pitchFamily="34" charset="0"/>
                <a:buChar char="•"/>
                <a:defRPr/>
              </a:pPr>
              <a:endParaRPr lang="en-IE" sz="2000" dirty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00" y="2594812"/>
              <a:ext cx="3391818" cy="430887"/>
            </a:xfrm>
            <a:custGeom>
              <a:avLst/>
              <a:gdLst>
                <a:gd name="connsiteX0" fmla="*/ 0 w 6858000"/>
                <a:gd name="connsiteY0" fmla="*/ 0 h 1754326"/>
                <a:gd name="connsiteX1" fmla="*/ 6858000 w 6858000"/>
                <a:gd name="connsiteY1" fmla="*/ 0 h 1754326"/>
                <a:gd name="connsiteX2" fmla="*/ 6858000 w 6858000"/>
                <a:gd name="connsiteY2" fmla="*/ 1754326 h 1754326"/>
                <a:gd name="connsiteX3" fmla="*/ 0 w 6858000"/>
                <a:gd name="connsiteY3" fmla="*/ 1754326 h 1754326"/>
                <a:gd name="connsiteX4" fmla="*/ 0 w 6858000"/>
                <a:gd name="connsiteY4" fmla="*/ 0 h 1754326"/>
                <a:gd name="connsiteX0" fmla="*/ 0 w 6858000"/>
                <a:gd name="connsiteY0" fmla="*/ 0 h 2490926"/>
                <a:gd name="connsiteX1" fmla="*/ 6858000 w 6858000"/>
                <a:gd name="connsiteY1" fmla="*/ 0 h 2490926"/>
                <a:gd name="connsiteX2" fmla="*/ 6858000 w 6858000"/>
                <a:gd name="connsiteY2" fmla="*/ 1754326 h 2490926"/>
                <a:gd name="connsiteX3" fmla="*/ 25400 w 6858000"/>
                <a:gd name="connsiteY3" fmla="*/ 2490926 h 2490926"/>
                <a:gd name="connsiteX4" fmla="*/ 0 w 6858000"/>
                <a:gd name="connsiteY4" fmla="*/ 0 h 2490926"/>
                <a:gd name="connsiteX0" fmla="*/ 0 w 6858000"/>
                <a:gd name="connsiteY0" fmla="*/ 0 h 2046426"/>
                <a:gd name="connsiteX1" fmla="*/ 6858000 w 6858000"/>
                <a:gd name="connsiteY1" fmla="*/ 0 h 2046426"/>
                <a:gd name="connsiteX2" fmla="*/ 6858000 w 6858000"/>
                <a:gd name="connsiteY2" fmla="*/ 1754326 h 2046426"/>
                <a:gd name="connsiteX3" fmla="*/ 12700 w 6858000"/>
                <a:gd name="connsiteY3" fmla="*/ 2046426 h 2046426"/>
                <a:gd name="connsiteX4" fmla="*/ 0 w 6858000"/>
                <a:gd name="connsiteY4" fmla="*/ 0 h 2046426"/>
                <a:gd name="connsiteX0" fmla="*/ 0 w 6858000"/>
                <a:gd name="connsiteY0" fmla="*/ 0 h 2046426"/>
                <a:gd name="connsiteX1" fmla="*/ 6858000 w 6858000"/>
                <a:gd name="connsiteY1" fmla="*/ 0 h 2046426"/>
                <a:gd name="connsiteX2" fmla="*/ 6832600 w 6858000"/>
                <a:gd name="connsiteY2" fmla="*/ 1500326 h 2046426"/>
                <a:gd name="connsiteX3" fmla="*/ 12700 w 6858000"/>
                <a:gd name="connsiteY3" fmla="*/ 2046426 h 2046426"/>
                <a:gd name="connsiteX4" fmla="*/ 0 w 6858000"/>
                <a:gd name="connsiteY4" fmla="*/ 0 h 204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0" h="2046426">
                  <a:moveTo>
                    <a:pt x="0" y="0"/>
                  </a:moveTo>
                  <a:lnTo>
                    <a:pt x="6858000" y="0"/>
                  </a:lnTo>
                  <a:lnTo>
                    <a:pt x="6832600" y="1500326"/>
                  </a:lnTo>
                  <a:lnTo>
                    <a:pt x="12700" y="2046426"/>
                  </a:lnTo>
                  <a:cubicBezTo>
                    <a:pt x="8467" y="1364284"/>
                    <a:pt x="4233" y="682142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lvl="1">
                <a:spcBef>
                  <a:spcPts val="200"/>
                </a:spcBef>
                <a:defRPr/>
              </a:pPr>
              <a:r>
                <a:rPr lang="en-IE" sz="2200" b="1" dirty="0">
                  <a:cs typeface="Arial" panose="020B0604020202020204" pitchFamily="34" charset="0"/>
                </a:rPr>
                <a:t>Applicant Statement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967" y="3691834"/>
            <a:ext cx="5152585" cy="286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4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B:  Educational Impact Statement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085" y="1468678"/>
            <a:ext cx="8137617" cy="443420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2200" dirty="0" smtClean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This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section needs to be completed by either your:</a:t>
            </a: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Guidance Counsellor</a:t>
            </a: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Learning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Support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Teacher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Year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Head or</a:t>
            </a: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Visiting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Teacher </a:t>
            </a:r>
            <a:endParaRPr lang="en-IE" sz="2200" dirty="0" smtClean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The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form </a:t>
            </a:r>
            <a:r>
              <a:rPr lang="en-IE" sz="2200" b="1" dirty="0">
                <a:latin typeface="+mj-lt"/>
                <a:cs typeface="Arial" panose="020B0604020202020204" pitchFamily="34" charset="0"/>
              </a:rPr>
              <a:t>MUST BE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signed and stamped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by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school principal/deputy principal.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You must return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to the CAO by </a:t>
            </a:r>
            <a:r>
              <a:rPr lang="en-IE" sz="2200" b="1" dirty="0">
                <a:latin typeface="+mj-lt"/>
                <a:cs typeface="Arial" panose="020B0604020202020204" pitchFamily="34" charset="0"/>
              </a:rPr>
              <a:t>1 April </a:t>
            </a:r>
            <a:r>
              <a:rPr lang="en-IE" sz="2200" b="1" dirty="0" smtClean="0">
                <a:latin typeface="+mj-lt"/>
                <a:cs typeface="Arial" panose="020B0604020202020204" pitchFamily="34" charset="0"/>
              </a:rPr>
              <a:t>2016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03" y="1253235"/>
            <a:ext cx="3391818" cy="430887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200" b="1" dirty="0" smtClean="0">
                <a:cs typeface="Arial" panose="020B0604020202020204" pitchFamily="34" charset="0"/>
              </a:rPr>
              <a:t>School Statement</a:t>
            </a:r>
            <a:endParaRPr lang="en-IE" sz="2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37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9096" y="1233067"/>
            <a:ext cx="8137617" cy="4531667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>
                <a:latin typeface="+mj-lt"/>
                <a:cs typeface="Arial" panose="020B0604020202020204" pitchFamily="34" charset="0"/>
              </a:rPr>
              <a:t>Provides verification of your disability and helps to determine 3rd level supports. 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You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can provide an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existing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report  </a:t>
            </a:r>
            <a:r>
              <a:rPr lang="en-IE" sz="2400" b="1" dirty="0" smtClean="0">
                <a:solidFill>
                  <a:srgbClr val="E94159"/>
                </a:solidFill>
                <a:latin typeface="+mj-lt"/>
                <a:cs typeface="Arial" panose="020B0604020202020204" pitchFamily="34" charset="0"/>
              </a:rPr>
              <a:t>OR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 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1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Complete Section C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Evidence of Disability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200"/>
              </a:spcBef>
              <a:defRPr/>
            </a:pPr>
            <a:endParaRPr lang="en-IE" sz="2400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Get form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completed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,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signed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and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stamped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by the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appropriate professional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or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accompanied by their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business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card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or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headed paper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200"/>
              </a:spcBef>
              <a:defRPr/>
            </a:pPr>
            <a:endParaRPr lang="en-IE" sz="2400" b="1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7595" y="4361288"/>
            <a:ext cx="5284695" cy="221086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lIns="180000" rtlCol="0"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en-IE" sz="24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GP Verification</a:t>
            </a:r>
          </a:p>
          <a:p>
            <a:pPr>
              <a:spcBef>
                <a:spcPts val="200"/>
              </a:spcBef>
              <a:defRPr/>
            </a:pPr>
            <a:r>
              <a:rPr lang="en-IE" sz="22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Your GP may be in a position to complete Section C Evidence of disability, if they have the appropriate information on file from the consultant/specialist.</a:t>
            </a:r>
            <a:endParaRPr lang="en-IE" sz="2200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2400" b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5877" y="1684122"/>
            <a:ext cx="8137617" cy="492664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endParaRPr lang="en-IE" sz="2000" b="1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It is important to note that applicants applying under the following disability categories </a:t>
            </a:r>
            <a:r>
              <a:rPr lang="en-IE" sz="2400" dirty="0">
                <a:cs typeface="Arial" panose="020B0604020202020204" pitchFamily="34" charset="0"/>
              </a:rPr>
              <a:t>must </a:t>
            </a:r>
            <a:r>
              <a:rPr lang="en-IE" sz="2400" b="1" dirty="0">
                <a:cs typeface="Arial" panose="020B0604020202020204" pitchFamily="34" charset="0"/>
              </a:rPr>
              <a:t>provide a report that is less than 3 years old</a:t>
            </a:r>
            <a:r>
              <a:rPr lang="en-IE" sz="2400" dirty="0">
                <a:cs typeface="Arial" panose="020B0604020202020204" pitchFamily="34" charset="0"/>
              </a:rPr>
              <a:t> </a:t>
            </a:r>
            <a:r>
              <a:rPr lang="en-IE" sz="2400" dirty="0" smtClean="0">
                <a:cs typeface="Arial" panose="020B0604020202020204" pitchFamily="34" charset="0"/>
              </a:rPr>
              <a:t>i.e</a:t>
            </a:r>
            <a:r>
              <a:rPr lang="en-IE" sz="2400" dirty="0">
                <a:cs typeface="Arial" panose="020B0604020202020204" pitchFamily="34" charset="0"/>
              </a:rPr>
              <a:t>. dated after </a:t>
            </a:r>
            <a:r>
              <a:rPr lang="en-IE" sz="2400" b="1" dirty="0">
                <a:cs typeface="Arial" panose="020B0604020202020204" pitchFamily="34" charset="0"/>
              </a:rPr>
              <a:t>1 February 2013.</a:t>
            </a:r>
            <a:endParaRPr lang="en-IE" sz="2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12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ADD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/ ADHD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Mental Health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Condition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Significant Ongoing Illness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Specific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Learning Difficulty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(including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Dyslexia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and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Dyscalculia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DCD - Dyspraxia/ Dysgraphia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.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03" y="1338453"/>
            <a:ext cx="3391818" cy="64120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cs typeface="Arial" panose="020B0604020202020204" pitchFamily="34" charset="0"/>
              </a:rPr>
              <a:t>Age of Reports</a:t>
            </a:r>
          </a:p>
          <a:p>
            <a:pPr lvl="1">
              <a:spcBef>
                <a:spcPts val="200"/>
              </a:spcBef>
              <a:defRPr/>
            </a:pPr>
            <a:endParaRPr lang="en-IE" sz="10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40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215" y="1784342"/>
            <a:ext cx="8617487" cy="4767629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Applicants</a:t>
            </a:r>
            <a:r>
              <a:rPr lang="en-IE" dirty="0">
                <a:latin typeface="+mj-lt"/>
                <a:cs typeface="Arial" panose="020B0604020202020204" pitchFamily="34" charset="0"/>
              </a:rPr>
              <a:t> 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with a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  Specific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Learning Difficulty </a:t>
            </a:r>
            <a:r>
              <a:rPr lang="en-IE" dirty="0">
                <a:latin typeface="+mj-lt"/>
                <a:cs typeface="Arial" panose="020B0604020202020204" pitchFamily="34" charset="0"/>
              </a:rPr>
              <a:t>(including dyslexia and dyscalculia)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must provide a full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psycho-educational assessment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 smtClean="0">
                <a:latin typeface="+mj-lt"/>
                <a:cs typeface="Arial" panose="020B0604020202020204" pitchFamily="34" charset="0"/>
              </a:rPr>
              <a:t>dated </a:t>
            </a:r>
            <a:r>
              <a:rPr lang="en-IE" dirty="0">
                <a:latin typeface="+mj-lt"/>
                <a:cs typeface="Arial" panose="020B0604020202020204" pitchFamily="34" charset="0"/>
              </a:rPr>
              <a:t>after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1 February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2013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.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lvl="2">
              <a:spcBef>
                <a:spcPts val="200"/>
              </a:spcBef>
              <a:defRPr/>
            </a:pPr>
            <a:endParaRPr lang="en-IE" sz="800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Applicants</a:t>
            </a:r>
            <a:r>
              <a:rPr lang="en-IE" dirty="0">
                <a:latin typeface="+mj-lt"/>
                <a:cs typeface="Arial" panose="020B0604020202020204" pitchFamily="34" charset="0"/>
              </a:rPr>
              <a:t> with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 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DCD</a:t>
            </a:r>
            <a:r>
              <a:rPr lang="en-IE" dirty="0">
                <a:latin typeface="+mj-lt"/>
                <a:cs typeface="Arial" panose="020B0604020202020204" pitchFamily="34" charset="0"/>
              </a:rPr>
              <a:t> - Dyspraxia/Dysgraphia.</a:t>
            </a:r>
            <a:endParaRPr lang="en-IE" b="1" dirty="0">
              <a:latin typeface="+mj-lt"/>
              <a:cs typeface="Arial" panose="020B0604020202020204" pitchFamily="34" charset="0"/>
            </a:endParaRP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must provide a full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psycho-educational assessment</a:t>
            </a:r>
            <a:r>
              <a:rPr lang="en-IE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dated after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1 February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2013 </a:t>
            </a:r>
            <a:endParaRPr lang="en-IE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	AND</a:t>
            </a:r>
            <a:endParaRPr lang="en-IE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en-US" dirty="0">
                <a:latin typeface="+mj-lt"/>
              </a:rPr>
              <a:t>		</a:t>
            </a:r>
            <a:r>
              <a:rPr lang="en-US" dirty="0">
                <a:latin typeface="+mj-lt"/>
                <a:cs typeface="Arial" panose="020B0604020202020204" pitchFamily="34" charset="0"/>
              </a:rPr>
              <a:t>Evidence of Disability Form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2016  </a:t>
            </a:r>
          </a:p>
          <a:p>
            <a:r>
              <a:rPr lang="en-US" b="1" dirty="0">
                <a:latin typeface="+mj-lt"/>
                <a:cs typeface="Arial" panose="020B0604020202020204" pitchFamily="34" charset="0"/>
              </a:rPr>
              <a:t>	</a:t>
            </a:r>
            <a:r>
              <a:rPr lang="en-US" b="1" dirty="0" smtClean="0">
                <a:latin typeface="+mj-lt"/>
                <a:cs typeface="Arial" panose="020B0604020202020204" pitchFamily="34" charset="0"/>
              </a:rPr>
              <a:t>	OR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en-IE" dirty="0">
                <a:latin typeface="+mj-lt"/>
                <a:cs typeface="Arial" panose="020B0604020202020204" pitchFamily="34" charset="0"/>
              </a:rPr>
              <a:t>	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Existing </a:t>
            </a:r>
            <a:r>
              <a:rPr lang="en-US" dirty="0">
                <a:latin typeface="+mj-lt"/>
                <a:cs typeface="Arial" panose="020B0604020202020204" pitchFamily="34" charset="0"/>
              </a:rPr>
              <a:t>report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completed </a:t>
            </a:r>
            <a:r>
              <a:rPr lang="en-US" dirty="0">
                <a:latin typeface="+mj-lt"/>
                <a:cs typeface="Arial" panose="020B0604020202020204" pitchFamily="34" charset="0"/>
              </a:rPr>
              <a:t>by Occupational Therapist </a:t>
            </a:r>
            <a:endParaRPr lang="en-US" dirty="0" smtClean="0">
              <a:latin typeface="+mj-lt"/>
              <a:cs typeface="Arial" panose="020B0604020202020204" pitchFamily="34" charset="0"/>
            </a:endParaRPr>
          </a:p>
          <a:p>
            <a:r>
              <a:rPr lang="en-US" dirty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	or Neurologist or Chartered Physiotherapist</a:t>
            </a:r>
          </a:p>
          <a:p>
            <a:r>
              <a:rPr lang="en-US" dirty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	(</a:t>
            </a:r>
            <a:r>
              <a:rPr lang="en-US" b="1" dirty="0" smtClean="0">
                <a:latin typeface="+mj-lt"/>
                <a:cs typeface="Arial" panose="020B0604020202020204" pitchFamily="34" charset="0"/>
              </a:rPr>
              <a:t>No </a:t>
            </a:r>
            <a:r>
              <a:rPr lang="en-US" b="1" dirty="0">
                <a:latin typeface="+mj-lt"/>
                <a:cs typeface="Arial" panose="020B0604020202020204" pitchFamily="34" charset="0"/>
              </a:rPr>
              <a:t>age limit</a:t>
            </a:r>
            <a:r>
              <a:rPr lang="en-US" dirty="0">
                <a:latin typeface="+mj-lt"/>
                <a:cs typeface="Arial" panose="020B0604020202020204" pitchFamily="34" charset="0"/>
              </a:rPr>
              <a:t>) 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03" y="1338453"/>
            <a:ext cx="5009462" cy="64120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cs typeface="Arial" panose="020B0604020202020204" pitchFamily="34" charset="0"/>
              </a:rPr>
              <a:t>Psycho Educational Assessment</a:t>
            </a:r>
          </a:p>
          <a:p>
            <a:pPr lvl="1">
              <a:spcBef>
                <a:spcPts val="200"/>
              </a:spcBef>
              <a:defRPr/>
            </a:pPr>
            <a:endParaRPr lang="en-IE" sz="10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3164" y="1860083"/>
            <a:ext cx="8137617" cy="18129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b="1" dirty="0">
                <a:latin typeface="Arial" panose="020B0604020202020204" pitchFamily="34" charset="0"/>
                <a:cs typeface="Arial" panose="020B0604020202020204" pitchFamily="34" charset="0"/>
              </a:rPr>
              <a:t>Check out the guide to providing evidence of your disability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</a:p>
          <a:p>
            <a:pPr lvl="1">
              <a:spcBef>
                <a:spcPts val="200"/>
              </a:spcBef>
              <a:defRPr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lvl="1" algn="ctr">
              <a:spcBef>
                <a:spcPts val="200"/>
              </a:spcBef>
              <a:defRPr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http://accesscollege.ie/dare/forms-guides-resources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200"/>
              </a:spcBef>
              <a:defRPr/>
            </a:pP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996029" y="5492952"/>
            <a:ext cx="3308285" cy="1022782"/>
          </a:xfrm>
          <a:prstGeom prst="wedgeRoundRectCallout">
            <a:avLst>
              <a:gd name="adj1" fmla="val 28164"/>
              <a:gd name="adj2" fmla="val 66539"/>
              <a:gd name="adj3" fmla="val 16667"/>
            </a:avLst>
          </a:prstGeom>
          <a:solidFill>
            <a:schemeClr val="bg1"/>
          </a:solidFill>
          <a:ln w="63500">
            <a:noFil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Keep proof of postage.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Deadlines!</a:t>
            </a:r>
            <a:endParaRPr lang="en-GB" b="1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" y="301661"/>
            <a:ext cx="5054600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Helpful Tips</a:t>
            </a:r>
          </a:p>
        </p:txBody>
      </p:sp>
      <p:sp>
        <p:nvSpPr>
          <p:cNvPr id="10" name="Rectangular Callout 7"/>
          <p:cNvSpPr/>
          <p:nvPr/>
        </p:nvSpPr>
        <p:spPr>
          <a:xfrm>
            <a:off x="560390" y="1439608"/>
            <a:ext cx="8736803" cy="247435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FFF4E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rtlCol="0" anchor="t" anchorCtr="0"/>
          <a:lstStyle/>
          <a:p>
            <a:pPr marL="342900" lvl="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IE" sz="20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Review the guide with </a:t>
            </a:r>
            <a:r>
              <a:rPr lang="en-IE" sz="2000" b="1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your parents / guardians</a:t>
            </a:r>
            <a:r>
              <a:rPr lang="en-IE" sz="20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.</a:t>
            </a:r>
            <a:endParaRPr lang="en-IE" sz="1000" b="1" dirty="0" smtClean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en-IE" sz="20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Select Yes to Question 1  on the SIF</a:t>
            </a:r>
          </a:p>
          <a:p>
            <a:pPr marL="342900" lvl="0" indent="-342900">
              <a:lnSpc>
                <a:spcPct val="7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en-IE" sz="20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Ensure you speak to your Teacher early about the Educational Impact Statement.</a:t>
            </a:r>
            <a:endParaRPr lang="en-IE" sz="2000" b="1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 smtClean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ular Callout 7"/>
          <p:cNvSpPr/>
          <p:nvPr/>
        </p:nvSpPr>
        <p:spPr>
          <a:xfrm>
            <a:off x="1489837" y="3552054"/>
            <a:ext cx="7977620" cy="3305946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98408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6081206" y="1998408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Evidence of Disability documents early.</a:t>
            </a:r>
          </a:p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Request Evidence of Disability documents early.</a:t>
            </a:r>
          </a:p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Send </a:t>
            </a:r>
            <a:r>
              <a:rPr lang="en-IE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good quality copies of all pages of the correct documents completed by appropriate professionals.</a:t>
            </a:r>
          </a:p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Submit </a:t>
            </a:r>
            <a:r>
              <a:rPr lang="en-IE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all Evidence of Disability documents requested.</a:t>
            </a:r>
          </a:p>
        </p:txBody>
      </p:sp>
    </p:spTree>
    <p:extLst>
      <p:ext uri="{BB962C8B-B14F-4D97-AF65-F5344CB8AC3E}">
        <p14:creationId xmlns:p14="http://schemas.microsoft.com/office/powerpoint/2010/main" val="233998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2923" b="1"/>
          <a:stretch/>
        </p:blipFill>
        <p:spPr>
          <a:xfrm>
            <a:off x="0" y="-25401"/>
            <a:ext cx="5562600" cy="68728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86100" y="909342"/>
            <a:ext cx="6858000" cy="193899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HIGHER EDUCATION ACCESS ROUTE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3926" y="2921047"/>
            <a:ext cx="2257424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5400" b="1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SCHOOL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61384" y="3683047"/>
            <a:ext cx="3983831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1500327"/>
              <a:gd name="connsiteX1" fmla="*/ 6858000 w 6858000"/>
              <a:gd name="connsiteY1" fmla="*/ 0 h 1500327"/>
              <a:gd name="connsiteX2" fmla="*/ 6832600 w 6858000"/>
              <a:gd name="connsiteY2" fmla="*/ 1500326 h 1500327"/>
              <a:gd name="connsiteX3" fmla="*/ 39282 w 6858000"/>
              <a:gd name="connsiteY3" fmla="*/ 1055137 h 1500327"/>
              <a:gd name="connsiteX4" fmla="*/ 0 w 6858000"/>
              <a:gd name="connsiteY4" fmla="*/ 0 h 1500327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39282 w 6858000"/>
              <a:gd name="connsiteY3" fmla="*/ 1055137 h 1720613"/>
              <a:gd name="connsiteX4" fmla="*/ 0 w 6858000"/>
              <a:gd name="connsiteY4" fmla="*/ 0 h 1720613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12700 w 6858000"/>
              <a:gd name="connsiteY3" fmla="*/ 1633389 h 1720613"/>
              <a:gd name="connsiteX4" fmla="*/ 0 w 6858000"/>
              <a:gd name="connsiteY4" fmla="*/ 0 h 1720613"/>
              <a:gd name="connsiteX0" fmla="*/ 93754 w 6845428"/>
              <a:gd name="connsiteY0" fmla="*/ 440573 h 1720613"/>
              <a:gd name="connsiteX1" fmla="*/ 6845428 w 6845428"/>
              <a:gd name="connsiteY1" fmla="*/ 0 h 1720613"/>
              <a:gd name="connsiteX2" fmla="*/ 6793446 w 6845428"/>
              <a:gd name="connsiteY2" fmla="*/ 1720613 h 1720613"/>
              <a:gd name="connsiteX3" fmla="*/ 128 w 6845428"/>
              <a:gd name="connsiteY3" fmla="*/ 1633389 h 1720613"/>
              <a:gd name="connsiteX4" fmla="*/ 93754 w 6845428"/>
              <a:gd name="connsiteY4" fmla="*/ 440573 h 1720613"/>
              <a:gd name="connsiteX0" fmla="*/ 14417 w 6766091"/>
              <a:gd name="connsiteY0" fmla="*/ 440573 h 1826139"/>
              <a:gd name="connsiteX1" fmla="*/ 6766091 w 6766091"/>
              <a:gd name="connsiteY1" fmla="*/ 0 h 1826139"/>
              <a:gd name="connsiteX2" fmla="*/ 6714109 w 6766091"/>
              <a:gd name="connsiteY2" fmla="*/ 1720613 h 1826139"/>
              <a:gd name="connsiteX3" fmla="*/ 536 w 6766091"/>
              <a:gd name="connsiteY3" fmla="*/ 1826139 h 1826139"/>
              <a:gd name="connsiteX4" fmla="*/ 14417 w 6766091"/>
              <a:gd name="connsiteY4" fmla="*/ 440573 h 1826139"/>
              <a:gd name="connsiteX0" fmla="*/ 14417 w 6766091"/>
              <a:gd name="connsiteY0" fmla="*/ 440573 h 2353936"/>
              <a:gd name="connsiteX1" fmla="*/ 6766091 w 6766091"/>
              <a:gd name="connsiteY1" fmla="*/ 0 h 2353936"/>
              <a:gd name="connsiteX2" fmla="*/ 6740690 w 6766091"/>
              <a:gd name="connsiteY2" fmla="*/ 2353936 h 2353936"/>
              <a:gd name="connsiteX3" fmla="*/ 536 w 6766091"/>
              <a:gd name="connsiteY3" fmla="*/ 1826139 h 2353936"/>
              <a:gd name="connsiteX4" fmla="*/ 14417 w 6766091"/>
              <a:gd name="connsiteY4" fmla="*/ 440573 h 2353936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385566 h 1913363"/>
              <a:gd name="connsiteX4" fmla="*/ 14417 w 6740690"/>
              <a:gd name="connsiteY4" fmla="*/ 0 h 1913363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715996 h 1913363"/>
              <a:gd name="connsiteX4" fmla="*/ 14417 w 6740690"/>
              <a:gd name="connsiteY4" fmla="*/ 0 h 1913363"/>
              <a:gd name="connsiteX0" fmla="*/ 14417 w 6740690"/>
              <a:gd name="connsiteY0" fmla="*/ 302894 h 2216257"/>
              <a:gd name="connsiteX1" fmla="*/ 6580021 w 6740690"/>
              <a:gd name="connsiteY1" fmla="*/ 0 h 2216257"/>
              <a:gd name="connsiteX2" fmla="*/ 6740690 w 6740690"/>
              <a:gd name="connsiteY2" fmla="*/ 2216257 h 2216257"/>
              <a:gd name="connsiteX3" fmla="*/ 536 w 6740690"/>
              <a:gd name="connsiteY3" fmla="*/ 2018890 h 2216257"/>
              <a:gd name="connsiteX4" fmla="*/ 14417 w 6740690"/>
              <a:gd name="connsiteY4" fmla="*/ 302894 h 2216257"/>
              <a:gd name="connsiteX0" fmla="*/ 14417 w 6660946"/>
              <a:gd name="connsiteY0" fmla="*/ 302894 h 2018890"/>
              <a:gd name="connsiteX1" fmla="*/ 6580021 w 6660946"/>
              <a:gd name="connsiteY1" fmla="*/ 0 h 2018890"/>
              <a:gd name="connsiteX2" fmla="*/ 6660946 w 6660946"/>
              <a:gd name="connsiteY2" fmla="*/ 1720613 h 2018890"/>
              <a:gd name="connsiteX3" fmla="*/ 536 w 6660946"/>
              <a:gd name="connsiteY3" fmla="*/ 2018890 h 2018890"/>
              <a:gd name="connsiteX4" fmla="*/ 14417 w 6660946"/>
              <a:gd name="connsiteY4" fmla="*/ 302894 h 2018890"/>
              <a:gd name="connsiteX0" fmla="*/ 14417 w 6660946"/>
              <a:gd name="connsiteY0" fmla="*/ 82608 h 1798604"/>
              <a:gd name="connsiteX1" fmla="*/ 6606603 w 6660946"/>
              <a:gd name="connsiteY1" fmla="*/ 0 h 1798604"/>
              <a:gd name="connsiteX2" fmla="*/ 6660946 w 6660946"/>
              <a:gd name="connsiteY2" fmla="*/ 1500327 h 1798604"/>
              <a:gd name="connsiteX3" fmla="*/ 536 w 6660946"/>
              <a:gd name="connsiteY3" fmla="*/ 1798604 h 1798604"/>
              <a:gd name="connsiteX4" fmla="*/ 14417 w 6660946"/>
              <a:gd name="connsiteY4" fmla="*/ 82608 h 179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946" h="1798604">
                <a:moveTo>
                  <a:pt x="14417" y="82608"/>
                </a:moveTo>
                <a:lnTo>
                  <a:pt x="6606603" y="0"/>
                </a:lnTo>
                <a:cubicBezTo>
                  <a:pt x="6606996" y="610252"/>
                  <a:pt x="6660553" y="890075"/>
                  <a:pt x="6660946" y="1500327"/>
                </a:cubicBezTo>
                <a:lnTo>
                  <a:pt x="536" y="1798604"/>
                </a:lnTo>
                <a:cubicBezTo>
                  <a:pt x="-3697" y="1116462"/>
                  <a:pt x="18650" y="764750"/>
                  <a:pt x="14417" y="82608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5400" b="1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PRESENTATION</a:t>
            </a:r>
            <a:endParaRPr lang="en-IE" sz="5400" b="1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8362" y="4738121"/>
            <a:ext cx="4143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smtClean="0">
                <a:solidFill>
                  <a:prstClr val="black"/>
                </a:solidFill>
              </a:rPr>
              <a:t>For Entry Autumn 2016</a:t>
            </a:r>
            <a:endParaRPr lang="en-IE" sz="24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>
            <a:off x="-228600" y="5934670"/>
            <a:ext cx="10134600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IE" sz="54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5318" y="5989572"/>
            <a:ext cx="994417" cy="8684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625" y="6299479"/>
            <a:ext cx="802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rgbClr val="FFD000"/>
                </a:solidFill>
              </a:rPr>
              <a:t>An admissions scheme for school leavers facing </a:t>
            </a:r>
          </a:p>
          <a:p>
            <a:r>
              <a:rPr lang="en-IE" sz="1200" dirty="0" smtClean="0">
                <a:solidFill>
                  <a:srgbClr val="FFD000"/>
                </a:solidFill>
              </a:rPr>
              <a:t>economic and social challenges in accessing college.</a:t>
            </a:r>
            <a:endParaRPr lang="en-IE" sz="1200" dirty="0">
              <a:solidFill>
                <a:srgbClr val="FFD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7712" y="6278056"/>
            <a:ext cx="5031342" cy="43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1891430"/>
            <a:ext cx="8915400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r>
              <a:rPr lang="en-GB" sz="2000" b="1" dirty="0" smtClean="0"/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2806" y="389533"/>
            <a:ext cx="5118100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WHAT IS HEAR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8" name="Rectangular Callout 2"/>
          <p:cNvSpPr/>
          <p:nvPr/>
        </p:nvSpPr>
        <p:spPr>
          <a:xfrm>
            <a:off x="2849695" y="4245738"/>
            <a:ext cx="6751505" cy="2451100"/>
          </a:xfrm>
          <a:custGeom>
            <a:avLst/>
            <a:gdLst>
              <a:gd name="connsiteX0" fmla="*/ 0 w 5095875"/>
              <a:gd name="connsiteY0" fmla="*/ 0 h 3324225"/>
              <a:gd name="connsiteX1" fmla="*/ 849313 w 5095875"/>
              <a:gd name="connsiteY1" fmla="*/ 0 h 3324225"/>
              <a:gd name="connsiteX2" fmla="*/ 849313 w 5095875"/>
              <a:gd name="connsiteY2" fmla="*/ 0 h 3324225"/>
              <a:gd name="connsiteX3" fmla="*/ 2123281 w 5095875"/>
              <a:gd name="connsiteY3" fmla="*/ 0 h 3324225"/>
              <a:gd name="connsiteX4" fmla="*/ 5095875 w 5095875"/>
              <a:gd name="connsiteY4" fmla="*/ 0 h 3324225"/>
              <a:gd name="connsiteX5" fmla="*/ 5095875 w 5095875"/>
              <a:gd name="connsiteY5" fmla="*/ 1939131 h 3324225"/>
              <a:gd name="connsiteX6" fmla="*/ 5095875 w 5095875"/>
              <a:gd name="connsiteY6" fmla="*/ 1939131 h 3324225"/>
              <a:gd name="connsiteX7" fmla="*/ 5095875 w 5095875"/>
              <a:gd name="connsiteY7" fmla="*/ 2770188 h 3324225"/>
              <a:gd name="connsiteX8" fmla="*/ 5095875 w 5095875"/>
              <a:gd name="connsiteY8" fmla="*/ 3324225 h 3324225"/>
              <a:gd name="connsiteX9" fmla="*/ 2123281 w 5095875"/>
              <a:gd name="connsiteY9" fmla="*/ 3324225 h 3324225"/>
              <a:gd name="connsiteX10" fmla="*/ 619556 w 5095875"/>
              <a:gd name="connsiteY10" fmla="*/ 4358890 h 3324225"/>
              <a:gd name="connsiteX11" fmla="*/ 849313 w 5095875"/>
              <a:gd name="connsiteY11" fmla="*/ 3324225 h 3324225"/>
              <a:gd name="connsiteX12" fmla="*/ 0 w 5095875"/>
              <a:gd name="connsiteY12" fmla="*/ 3324225 h 3324225"/>
              <a:gd name="connsiteX13" fmla="*/ 0 w 5095875"/>
              <a:gd name="connsiteY13" fmla="*/ 2770188 h 3324225"/>
              <a:gd name="connsiteX14" fmla="*/ 0 w 5095875"/>
              <a:gd name="connsiteY14" fmla="*/ 1939131 h 3324225"/>
              <a:gd name="connsiteX15" fmla="*/ 0 w 5095875"/>
              <a:gd name="connsiteY15" fmla="*/ 1939131 h 3324225"/>
              <a:gd name="connsiteX16" fmla="*/ 0 w 5095875"/>
              <a:gd name="connsiteY16" fmla="*/ 0 h 3324225"/>
              <a:gd name="connsiteX0" fmla="*/ 781050 w 5095875"/>
              <a:gd name="connsiteY0" fmla="*/ 66675 h 4358890"/>
              <a:gd name="connsiteX1" fmla="*/ 849313 w 5095875"/>
              <a:gd name="connsiteY1" fmla="*/ 0 h 4358890"/>
              <a:gd name="connsiteX2" fmla="*/ 849313 w 5095875"/>
              <a:gd name="connsiteY2" fmla="*/ 0 h 4358890"/>
              <a:gd name="connsiteX3" fmla="*/ 2123281 w 5095875"/>
              <a:gd name="connsiteY3" fmla="*/ 0 h 4358890"/>
              <a:gd name="connsiteX4" fmla="*/ 5095875 w 5095875"/>
              <a:gd name="connsiteY4" fmla="*/ 0 h 4358890"/>
              <a:gd name="connsiteX5" fmla="*/ 5095875 w 5095875"/>
              <a:gd name="connsiteY5" fmla="*/ 1939131 h 4358890"/>
              <a:gd name="connsiteX6" fmla="*/ 5095875 w 5095875"/>
              <a:gd name="connsiteY6" fmla="*/ 1939131 h 4358890"/>
              <a:gd name="connsiteX7" fmla="*/ 5095875 w 5095875"/>
              <a:gd name="connsiteY7" fmla="*/ 2770188 h 4358890"/>
              <a:gd name="connsiteX8" fmla="*/ 5095875 w 5095875"/>
              <a:gd name="connsiteY8" fmla="*/ 3324225 h 4358890"/>
              <a:gd name="connsiteX9" fmla="*/ 2123281 w 5095875"/>
              <a:gd name="connsiteY9" fmla="*/ 3324225 h 4358890"/>
              <a:gd name="connsiteX10" fmla="*/ 619556 w 5095875"/>
              <a:gd name="connsiteY10" fmla="*/ 4358890 h 4358890"/>
              <a:gd name="connsiteX11" fmla="*/ 849313 w 5095875"/>
              <a:gd name="connsiteY11" fmla="*/ 3324225 h 4358890"/>
              <a:gd name="connsiteX12" fmla="*/ 0 w 5095875"/>
              <a:gd name="connsiteY12" fmla="*/ 3324225 h 4358890"/>
              <a:gd name="connsiteX13" fmla="*/ 0 w 5095875"/>
              <a:gd name="connsiteY13" fmla="*/ 2770188 h 4358890"/>
              <a:gd name="connsiteX14" fmla="*/ 0 w 5095875"/>
              <a:gd name="connsiteY14" fmla="*/ 1939131 h 4358890"/>
              <a:gd name="connsiteX15" fmla="*/ 0 w 5095875"/>
              <a:gd name="connsiteY15" fmla="*/ 1939131 h 4358890"/>
              <a:gd name="connsiteX16" fmla="*/ 781050 w 5095875"/>
              <a:gd name="connsiteY16" fmla="*/ 66675 h 435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95875" h="4358890">
                <a:moveTo>
                  <a:pt x="781050" y="66675"/>
                </a:moveTo>
                <a:lnTo>
                  <a:pt x="849313" y="0"/>
                </a:lnTo>
                <a:lnTo>
                  <a:pt x="849313" y="0"/>
                </a:lnTo>
                <a:lnTo>
                  <a:pt x="2123281" y="0"/>
                </a:lnTo>
                <a:lnTo>
                  <a:pt x="5095875" y="0"/>
                </a:lnTo>
                <a:lnTo>
                  <a:pt x="5095875" y="1939131"/>
                </a:lnTo>
                <a:lnTo>
                  <a:pt x="5095875" y="1939131"/>
                </a:lnTo>
                <a:lnTo>
                  <a:pt x="5095875" y="2770188"/>
                </a:lnTo>
                <a:lnTo>
                  <a:pt x="5095875" y="3324225"/>
                </a:lnTo>
                <a:lnTo>
                  <a:pt x="2123281" y="3324225"/>
                </a:lnTo>
                <a:lnTo>
                  <a:pt x="619556" y="4358890"/>
                </a:lnTo>
                <a:lnTo>
                  <a:pt x="849313" y="3324225"/>
                </a:lnTo>
                <a:lnTo>
                  <a:pt x="0" y="3324225"/>
                </a:lnTo>
                <a:lnTo>
                  <a:pt x="0" y="2770188"/>
                </a:lnTo>
                <a:lnTo>
                  <a:pt x="0" y="1939131"/>
                </a:lnTo>
                <a:lnTo>
                  <a:pt x="0" y="1939131"/>
                </a:lnTo>
                <a:lnTo>
                  <a:pt x="781050" y="66675"/>
                </a:lnTo>
                <a:close/>
              </a:path>
            </a:pathLst>
          </a:custGeom>
          <a:solidFill>
            <a:srgbClr val="E941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I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It </a:t>
            </a: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was </a:t>
            </a:r>
            <a:r>
              <a:rPr lang="en-I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set </a:t>
            </a: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up to ensure that all </a:t>
            </a:r>
            <a:r>
              <a:rPr lang="en-I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Leaving 	Certificate students </a:t>
            </a: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have a fair and equal opportunity to progress to third level education</a:t>
            </a:r>
            <a:r>
              <a:rPr lang="en-I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 algn="r"/>
            <a:endParaRPr lang="en-IE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r"/>
            <a:endParaRPr lang="en-IE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3381" r="5495"/>
          <a:stretch/>
        </p:blipFill>
        <p:spPr>
          <a:xfrm>
            <a:off x="101600" y="1701800"/>
            <a:ext cx="6413499" cy="253605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2806" y="1709684"/>
            <a:ext cx="57911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white"/>
                </a:solidFill>
                <a:cs typeface="Arial" panose="020B0604020202020204" pitchFamily="34" charset="0"/>
              </a:rPr>
              <a:t>Higher Education Access Route </a:t>
            </a:r>
            <a:r>
              <a:rPr lang="en-GB" sz="2400" dirty="0">
                <a:solidFill>
                  <a:prstClr val="white"/>
                </a:solidFill>
                <a:cs typeface="Arial" panose="020B0604020202020204" pitchFamily="34" charset="0"/>
              </a:rPr>
              <a:t>is an admissions route for school leavers who for social, financial or cultural reasons are under-represented at third level education.</a:t>
            </a:r>
          </a:p>
        </p:txBody>
      </p:sp>
    </p:spTree>
    <p:extLst>
      <p:ext uri="{BB962C8B-B14F-4D97-AF65-F5344CB8AC3E}">
        <p14:creationId xmlns:p14="http://schemas.microsoft.com/office/powerpoint/2010/main" val="41766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1996" y="654386"/>
            <a:ext cx="4422297" cy="609232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08831" y="1884523"/>
            <a:ext cx="3494205" cy="3711731"/>
            <a:chOff x="3242046" y="1523925"/>
            <a:chExt cx="3494205" cy="3711731"/>
          </a:xfrm>
        </p:grpSpPr>
        <p:sp>
          <p:nvSpPr>
            <p:cNvPr id="18" name="TextBox 17"/>
            <p:cNvSpPr txBox="1"/>
            <p:nvPr/>
          </p:nvSpPr>
          <p:spPr>
            <a:xfrm>
              <a:off x="5310114" y="4920762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38506" y="3371475"/>
              <a:ext cx="1334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endParaRPr lang="en-IE" sz="11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2046" y="3167922"/>
              <a:ext cx="1966214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70566" y="1523925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7100" y="2560693"/>
              <a:ext cx="2203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100" b="1" dirty="0">
                  <a:latin typeface="Myriad Pro" pitchFamily="34" charset="0"/>
                </a:rPr>
                <a:t> </a:t>
              </a:r>
              <a:r>
                <a:rPr lang="en-IE" sz="1100" b="1" dirty="0" smtClean="0">
                  <a:latin typeface="Myriad Pro" pitchFamily="34" charset="0"/>
                </a:rPr>
                <a:t>          </a:t>
              </a:r>
              <a:endParaRPr lang="en-I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7072323" y="970829"/>
            <a:ext cx="2570162" cy="6091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dl-web.dropbox.com/get/university%20photos/UCD%202012%20Photos/hi-res-1010_Campus_0011a.jpg?_subject_uid=343492578&amp;w=AAAC9TdwSFNCE1FA8ghSs2t-x5GxxuT_-MuQem_Un8Wzm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7" name="TextBox 26"/>
          <p:cNvSpPr txBox="1"/>
          <p:nvPr/>
        </p:nvSpPr>
        <p:spPr>
          <a:xfrm>
            <a:off x="130007" y="172065"/>
            <a:ext cx="8310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Where can I go to college?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945692" y="654386"/>
            <a:ext cx="1789784" cy="6153363"/>
            <a:chOff x="0" y="0"/>
            <a:chExt cx="1512570" cy="5836920"/>
          </a:xfrm>
        </p:grpSpPr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1152525"/>
              <a:ext cx="1454785" cy="789305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125" y="2171700"/>
              <a:ext cx="1012825" cy="1274445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3686175"/>
              <a:ext cx="1382395" cy="955675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953000"/>
              <a:ext cx="1382395" cy="88392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625" y="0"/>
              <a:ext cx="1464945" cy="984250"/>
            </a:xfrm>
            <a:prstGeom prst="rect">
              <a:avLst/>
            </a:prstGeom>
          </p:spPr>
        </p:pic>
      </p:grpSp>
      <p:sp>
        <p:nvSpPr>
          <p:cNvPr id="44" name="Rectangular Callout 43"/>
          <p:cNvSpPr/>
          <p:nvPr/>
        </p:nvSpPr>
        <p:spPr>
          <a:xfrm>
            <a:off x="714802" y="3371504"/>
            <a:ext cx="1707385" cy="440811"/>
          </a:xfrm>
          <a:prstGeom prst="wedgeRectCallout">
            <a:avLst>
              <a:gd name="adj1" fmla="val 36237"/>
              <a:gd name="adj2" fmla="val 79276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black"/>
                </a:solidFill>
              </a:rPr>
              <a:t>NUI Galway</a:t>
            </a:r>
          </a:p>
        </p:txBody>
      </p:sp>
      <p:sp>
        <p:nvSpPr>
          <p:cNvPr id="45" name="Rectangular Callout 44"/>
          <p:cNvSpPr/>
          <p:nvPr/>
        </p:nvSpPr>
        <p:spPr>
          <a:xfrm>
            <a:off x="4259360" y="1048270"/>
            <a:ext cx="3619674" cy="2822222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  <a:gd name="connsiteX0" fmla="*/ 462670 w 3902002"/>
              <a:gd name="connsiteY0" fmla="*/ 0 h 2210264"/>
              <a:gd name="connsiteX1" fmla="*/ 1035892 w 3902002"/>
              <a:gd name="connsiteY1" fmla="*/ 0 h 2210264"/>
              <a:gd name="connsiteX2" fmla="*/ 1035892 w 3902002"/>
              <a:gd name="connsiteY2" fmla="*/ 0 h 2210264"/>
              <a:gd name="connsiteX3" fmla="*/ 1895725 w 3902002"/>
              <a:gd name="connsiteY3" fmla="*/ 0 h 2210264"/>
              <a:gd name="connsiteX4" fmla="*/ 3902002 w 3902002"/>
              <a:gd name="connsiteY4" fmla="*/ 0 h 2210264"/>
              <a:gd name="connsiteX5" fmla="*/ 3902002 w 3902002"/>
              <a:gd name="connsiteY5" fmla="*/ 1226793 h 2210264"/>
              <a:gd name="connsiteX6" fmla="*/ 3902002 w 3902002"/>
              <a:gd name="connsiteY6" fmla="*/ 1226793 h 2210264"/>
              <a:gd name="connsiteX7" fmla="*/ 3902002 w 3902002"/>
              <a:gd name="connsiteY7" fmla="*/ 1752561 h 2210264"/>
              <a:gd name="connsiteX8" fmla="*/ 3902002 w 3902002"/>
              <a:gd name="connsiteY8" fmla="*/ 2103073 h 2210264"/>
              <a:gd name="connsiteX9" fmla="*/ 1895725 w 3902002"/>
              <a:gd name="connsiteY9" fmla="*/ 2103073 h 2210264"/>
              <a:gd name="connsiteX10" fmla="*/ 0 w 3902002"/>
              <a:gd name="connsiteY10" fmla="*/ 2210264 h 2210264"/>
              <a:gd name="connsiteX11" fmla="*/ 1035892 w 3902002"/>
              <a:gd name="connsiteY11" fmla="*/ 2103073 h 2210264"/>
              <a:gd name="connsiteX12" fmla="*/ 462670 w 3902002"/>
              <a:gd name="connsiteY12" fmla="*/ 2103073 h 2210264"/>
              <a:gd name="connsiteX13" fmla="*/ 462670 w 3902002"/>
              <a:gd name="connsiteY13" fmla="*/ 1752561 h 2210264"/>
              <a:gd name="connsiteX14" fmla="*/ 462670 w 3902002"/>
              <a:gd name="connsiteY14" fmla="*/ 1226793 h 2210264"/>
              <a:gd name="connsiteX15" fmla="*/ 462670 w 3902002"/>
              <a:gd name="connsiteY15" fmla="*/ 1226793 h 2210264"/>
              <a:gd name="connsiteX16" fmla="*/ 462670 w 3902002"/>
              <a:gd name="connsiteY16" fmla="*/ 0 h 2210264"/>
              <a:gd name="connsiteX0" fmla="*/ 347416 w 3786748"/>
              <a:gd name="connsiteY0" fmla="*/ 0 h 2492417"/>
              <a:gd name="connsiteX1" fmla="*/ 920638 w 3786748"/>
              <a:gd name="connsiteY1" fmla="*/ 0 h 2492417"/>
              <a:gd name="connsiteX2" fmla="*/ 920638 w 3786748"/>
              <a:gd name="connsiteY2" fmla="*/ 0 h 2492417"/>
              <a:gd name="connsiteX3" fmla="*/ 1780471 w 3786748"/>
              <a:gd name="connsiteY3" fmla="*/ 0 h 2492417"/>
              <a:gd name="connsiteX4" fmla="*/ 3786748 w 3786748"/>
              <a:gd name="connsiteY4" fmla="*/ 0 h 2492417"/>
              <a:gd name="connsiteX5" fmla="*/ 3786748 w 3786748"/>
              <a:gd name="connsiteY5" fmla="*/ 1226793 h 2492417"/>
              <a:gd name="connsiteX6" fmla="*/ 3786748 w 3786748"/>
              <a:gd name="connsiteY6" fmla="*/ 1226793 h 2492417"/>
              <a:gd name="connsiteX7" fmla="*/ 3786748 w 3786748"/>
              <a:gd name="connsiteY7" fmla="*/ 1752561 h 2492417"/>
              <a:gd name="connsiteX8" fmla="*/ 3786748 w 3786748"/>
              <a:gd name="connsiteY8" fmla="*/ 2103073 h 2492417"/>
              <a:gd name="connsiteX9" fmla="*/ 1780471 w 3786748"/>
              <a:gd name="connsiteY9" fmla="*/ 2103073 h 2492417"/>
              <a:gd name="connsiteX10" fmla="*/ 0 w 3786748"/>
              <a:gd name="connsiteY10" fmla="*/ 2492417 h 2492417"/>
              <a:gd name="connsiteX11" fmla="*/ 920638 w 3786748"/>
              <a:gd name="connsiteY11" fmla="*/ 2103073 h 2492417"/>
              <a:gd name="connsiteX12" fmla="*/ 347416 w 3786748"/>
              <a:gd name="connsiteY12" fmla="*/ 2103073 h 2492417"/>
              <a:gd name="connsiteX13" fmla="*/ 347416 w 3786748"/>
              <a:gd name="connsiteY13" fmla="*/ 1752561 h 2492417"/>
              <a:gd name="connsiteX14" fmla="*/ 347416 w 3786748"/>
              <a:gd name="connsiteY14" fmla="*/ 1226793 h 2492417"/>
              <a:gd name="connsiteX15" fmla="*/ 347416 w 3786748"/>
              <a:gd name="connsiteY15" fmla="*/ 1226793 h 2492417"/>
              <a:gd name="connsiteX16" fmla="*/ 347416 w 3786748"/>
              <a:gd name="connsiteY16" fmla="*/ 0 h 249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786748" h="2492417">
                <a:moveTo>
                  <a:pt x="347416" y="0"/>
                </a:moveTo>
                <a:lnTo>
                  <a:pt x="920638" y="0"/>
                </a:lnTo>
                <a:lnTo>
                  <a:pt x="920638" y="0"/>
                </a:lnTo>
                <a:lnTo>
                  <a:pt x="1780471" y="0"/>
                </a:lnTo>
                <a:lnTo>
                  <a:pt x="3786748" y="0"/>
                </a:lnTo>
                <a:lnTo>
                  <a:pt x="3786748" y="1226793"/>
                </a:lnTo>
                <a:lnTo>
                  <a:pt x="3786748" y="1226793"/>
                </a:lnTo>
                <a:lnTo>
                  <a:pt x="3786748" y="1752561"/>
                </a:lnTo>
                <a:lnTo>
                  <a:pt x="3786748" y="2103073"/>
                </a:lnTo>
                <a:lnTo>
                  <a:pt x="1780471" y="2103073"/>
                </a:lnTo>
                <a:lnTo>
                  <a:pt x="0" y="2492417"/>
                </a:lnTo>
                <a:lnTo>
                  <a:pt x="920638" y="2103073"/>
                </a:lnTo>
                <a:lnTo>
                  <a:pt x="347416" y="2103073"/>
                </a:lnTo>
                <a:lnTo>
                  <a:pt x="347416" y="1752561"/>
                </a:lnTo>
                <a:lnTo>
                  <a:pt x="347416" y="1226793"/>
                </a:lnTo>
                <a:lnTo>
                  <a:pt x="347416" y="1226793"/>
                </a:lnTo>
                <a:lnTo>
                  <a:pt x="34741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Dublin Institute of Technology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Dublin City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RCSI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Trinity 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University 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Church of Ireland, College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Marino Institute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schemeClr val="bg1"/>
                </a:solidFill>
              </a:rPr>
              <a:t>National College of </a:t>
            </a:r>
            <a:r>
              <a:rPr lang="en-IE" sz="1200" b="1" dirty="0" smtClean="0">
                <a:solidFill>
                  <a:schemeClr val="bg1"/>
                </a:solidFill>
              </a:rPr>
              <a:t>Ireland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46" name="Rectangular Callout 44"/>
          <p:cNvSpPr/>
          <p:nvPr/>
        </p:nvSpPr>
        <p:spPr>
          <a:xfrm>
            <a:off x="2356891" y="4117902"/>
            <a:ext cx="2466152" cy="708116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University </a:t>
            </a:r>
            <a:r>
              <a:rPr lang="en-IE" sz="1200" b="1" dirty="0">
                <a:solidFill>
                  <a:schemeClr val="bg1"/>
                </a:solidFill>
              </a:rPr>
              <a:t>of  </a:t>
            </a:r>
            <a:r>
              <a:rPr lang="en-IE" sz="1200" b="1" dirty="0" smtClean="0">
                <a:solidFill>
                  <a:schemeClr val="bg1"/>
                </a:solidFill>
              </a:rPr>
              <a:t>Limerick</a:t>
            </a:r>
            <a:endParaRPr lang="en-IE" sz="1200" b="1" dirty="0">
              <a:solidFill>
                <a:schemeClr val="bg1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Mary Immaculate College 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47" name="Rectangular Callout 46"/>
          <p:cNvSpPr/>
          <p:nvPr/>
        </p:nvSpPr>
        <p:spPr>
          <a:xfrm>
            <a:off x="1435305" y="5131605"/>
            <a:ext cx="3209436" cy="440811"/>
          </a:xfrm>
          <a:prstGeom prst="wedgeRectCallout">
            <a:avLst>
              <a:gd name="adj1" fmla="val 3708"/>
              <a:gd name="adj2" fmla="val 137530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University College Cork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Cork Institute of Technology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2150095" y="1739793"/>
            <a:ext cx="2542142" cy="440811"/>
          </a:xfrm>
          <a:prstGeom prst="wedgeRectCallout">
            <a:avLst>
              <a:gd name="adj1" fmla="val -33852"/>
              <a:gd name="adj2" fmla="val 109426"/>
            </a:avLst>
          </a:prstGeom>
          <a:solidFill>
            <a:srgbClr val="E94159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St. Angela’s College, Sligo.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IT Sligo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43" name="Rectangular Callout 42"/>
          <p:cNvSpPr/>
          <p:nvPr/>
        </p:nvSpPr>
        <p:spPr>
          <a:xfrm>
            <a:off x="2410722" y="2576844"/>
            <a:ext cx="2281516" cy="732310"/>
          </a:xfrm>
          <a:custGeom>
            <a:avLst/>
            <a:gdLst>
              <a:gd name="connsiteX0" fmla="*/ 0 w 3008266"/>
              <a:gd name="connsiteY0" fmla="*/ 0 h 440811"/>
              <a:gd name="connsiteX1" fmla="*/ 501378 w 3008266"/>
              <a:gd name="connsiteY1" fmla="*/ 0 h 440811"/>
              <a:gd name="connsiteX2" fmla="*/ 501378 w 3008266"/>
              <a:gd name="connsiteY2" fmla="*/ 0 h 440811"/>
              <a:gd name="connsiteX3" fmla="*/ 1253444 w 3008266"/>
              <a:gd name="connsiteY3" fmla="*/ 0 h 440811"/>
              <a:gd name="connsiteX4" fmla="*/ 3008266 w 3008266"/>
              <a:gd name="connsiteY4" fmla="*/ 0 h 440811"/>
              <a:gd name="connsiteX5" fmla="*/ 3008266 w 3008266"/>
              <a:gd name="connsiteY5" fmla="*/ 257140 h 440811"/>
              <a:gd name="connsiteX6" fmla="*/ 3008266 w 3008266"/>
              <a:gd name="connsiteY6" fmla="*/ 257140 h 440811"/>
              <a:gd name="connsiteX7" fmla="*/ 3008266 w 3008266"/>
              <a:gd name="connsiteY7" fmla="*/ 367343 h 440811"/>
              <a:gd name="connsiteX8" fmla="*/ 3008266 w 3008266"/>
              <a:gd name="connsiteY8" fmla="*/ 440811 h 440811"/>
              <a:gd name="connsiteX9" fmla="*/ 1253444 w 3008266"/>
              <a:gd name="connsiteY9" fmla="*/ 440811 h 440811"/>
              <a:gd name="connsiteX10" fmla="*/ 877421 w 3008266"/>
              <a:gd name="connsiteY10" fmla="*/ 495912 h 440811"/>
              <a:gd name="connsiteX11" fmla="*/ 501378 w 3008266"/>
              <a:gd name="connsiteY11" fmla="*/ 440811 h 440811"/>
              <a:gd name="connsiteX12" fmla="*/ 0 w 3008266"/>
              <a:gd name="connsiteY12" fmla="*/ 440811 h 440811"/>
              <a:gd name="connsiteX13" fmla="*/ 0 w 3008266"/>
              <a:gd name="connsiteY13" fmla="*/ 367343 h 440811"/>
              <a:gd name="connsiteX14" fmla="*/ 0 w 3008266"/>
              <a:gd name="connsiteY14" fmla="*/ 257140 h 440811"/>
              <a:gd name="connsiteX15" fmla="*/ 0 w 3008266"/>
              <a:gd name="connsiteY15" fmla="*/ 257140 h 440811"/>
              <a:gd name="connsiteX16" fmla="*/ 0 w 3008266"/>
              <a:gd name="connsiteY16" fmla="*/ 0 h 440811"/>
              <a:gd name="connsiteX0" fmla="*/ 0 w 3008266"/>
              <a:gd name="connsiteY0" fmla="*/ 0 h 787741"/>
              <a:gd name="connsiteX1" fmla="*/ 501378 w 3008266"/>
              <a:gd name="connsiteY1" fmla="*/ 0 h 787741"/>
              <a:gd name="connsiteX2" fmla="*/ 501378 w 3008266"/>
              <a:gd name="connsiteY2" fmla="*/ 0 h 787741"/>
              <a:gd name="connsiteX3" fmla="*/ 1253444 w 3008266"/>
              <a:gd name="connsiteY3" fmla="*/ 0 h 787741"/>
              <a:gd name="connsiteX4" fmla="*/ 3008266 w 3008266"/>
              <a:gd name="connsiteY4" fmla="*/ 0 h 787741"/>
              <a:gd name="connsiteX5" fmla="*/ 3008266 w 3008266"/>
              <a:gd name="connsiteY5" fmla="*/ 257140 h 787741"/>
              <a:gd name="connsiteX6" fmla="*/ 3008266 w 3008266"/>
              <a:gd name="connsiteY6" fmla="*/ 257140 h 787741"/>
              <a:gd name="connsiteX7" fmla="*/ 3008266 w 3008266"/>
              <a:gd name="connsiteY7" fmla="*/ 367343 h 787741"/>
              <a:gd name="connsiteX8" fmla="*/ 3008266 w 3008266"/>
              <a:gd name="connsiteY8" fmla="*/ 440811 h 787741"/>
              <a:gd name="connsiteX9" fmla="*/ 1253444 w 3008266"/>
              <a:gd name="connsiteY9" fmla="*/ 440811 h 787741"/>
              <a:gd name="connsiteX10" fmla="*/ 1606995 w 3008266"/>
              <a:gd name="connsiteY10" fmla="*/ 787741 h 787741"/>
              <a:gd name="connsiteX11" fmla="*/ 501378 w 3008266"/>
              <a:gd name="connsiteY11" fmla="*/ 440811 h 787741"/>
              <a:gd name="connsiteX12" fmla="*/ 0 w 3008266"/>
              <a:gd name="connsiteY12" fmla="*/ 440811 h 787741"/>
              <a:gd name="connsiteX13" fmla="*/ 0 w 3008266"/>
              <a:gd name="connsiteY13" fmla="*/ 367343 h 787741"/>
              <a:gd name="connsiteX14" fmla="*/ 0 w 3008266"/>
              <a:gd name="connsiteY14" fmla="*/ 257140 h 787741"/>
              <a:gd name="connsiteX15" fmla="*/ 0 w 3008266"/>
              <a:gd name="connsiteY15" fmla="*/ 257140 h 787741"/>
              <a:gd name="connsiteX16" fmla="*/ 0 w 3008266"/>
              <a:gd name="connsiteY16" fmla="*/ 0 h 787741"/>
              <a:gd name="connsiteX0" fmla="*/ 0 w 3008266"/>
              <a:gd name="connsiteY0" fmla="*/ 0 h 667042"/>
              <a:gd name="connsiteX1" fmla="*/ 501378 w 3008266"/>
              <a:gd name="connsiteY1" fmla="*/ 0 h 667042"/>
              <a:gd name="connsiteX2" fmla="*/ 501378 w 3008266"/>
              <a:gd name="connsiteY2" fmla="*/ 0 h 667042"/>
              <a:gd name="connsiteX3" fmla="*/ 1253444 w 3008266"/>
              <a:gd name="connsiteY3" fmla="*/ 0 h 667042"/>
              <a:gd name="connsiteX4" fmla="*/ 3008266 w 3008266"/>
              <a:gd name="connsiteY4" fmla="*/ 0 h 667042"/>
              <a:gd name="connsiteX5" fmla="*/ 3008266 w 3008266"/>
              <a:gd name="connsiteY5" fmla="*/ 257140 h 667042"/>
              <a:gd name="connsiteX6" fmla="*/ 3008266 w 3008266"/>
              <a:gd name="connsiteY6" fmla="*/ 257140 h 667042"/>
              <a:gd name="connsiteX7" fmla="*/ 3008266 w 3008266"/>
              <a:gd name="connsiteY7" fmla="*/ 367343 h 667042"/>
              <a:gd name="connsiteX8" fmla="*/ 3008266 w 3008266"/>
              <a:gd name="connsiteY8" fmla="*/ 440811 h 667042"/>
              <a:gd name="connsiteX9" fmla="*/ 1253444 w 3008266"/>
              <a:gd name="connsiteY9" fmla="*/ 440811 h 667042"/>
              <a:gd name="connsiteX10" fmla="*/ 1928008 w 3008266"/>
              <a:gd name="connsiteY10" fmla="*/ 667042 h 667042"/>
              <a:gd name="connsiteX11" fmla="*/ 501378 w 3008266"/>
              <a:gd name="connsiteY11" fmla="*/ 440811 h 667042"/>
              <a:gd name="connsiteX12" fmla="*/ 0 w 3008266"/>
              <a:gd name="connsiteY12" fmla="*/ 440811 h 667042"/>
              <a:gd name="connsiteX13" fmla="*/ 0 w 3008266"/>
              <a:gd name="connsiteY13" fmla="*/ 367343 h 667042"/>
              <a:gd name="connsiteX14" fmla="*/ 0 w 3008266"/>
              <a:gd name="connsiteY14" fmla="*/ 257140 h 667042"/>
              <a:gd name="connsiteX15" fmla="*/ 0 w 3008266"/>
              <a:gd name="connsiteY15" fmla="*/ 257140 h 667042"/>
              <a:gd name="connsiteX16" fmla="*/ 0 w 3008266"/>
              <a:gd name="connsiteY16" fmla="*/ 0 h 667042"/>
              <a:gd name="connsiteX0" fmla="*/ 0 w 3008266"/>
              <a:gd name="connsiteY0" fmla="*/ 0 h 620377"/>
              <a:gd name="connsiteX1" fmla="*/ 501378 w 3008266"/>
              <a:gd name="connsiteY1" fmla="*/ 0 h 620377"/>
              <a:gd name="connsiteX2" fmla="*/ 501378 w 3008266"/>
              <a:gd name="connsiteY2" fmla="*/ 0 h 620377"/>
              <a:gd name="connsiteX3" fmla="*/ 1253444 w 3008266"/>
              <a:gd name="connsiteY3" fmla="*/ 0 h 620377"/>
              <a:gd name="connsiteX4" fmla="*/ 3008266 w 3008266"/>
              <a:gd name="connsiteY4" fmla="*/ 0 h 620377"/>
              <a:gd name="connsiteX5" fmla="*/ 3008266 w 3008266"/>
              <a:gd name="connsiteY5" fmla="*/ 257140 h 620377"/>
              <a:gd name="connsiteX6" fmla="*/ 3008266 w 3008266"/>
              <a:gd name="connsiteY6" fmla="*/ 257140 h 620377"/>
              <a:gd name="connsiteX7" fmla="*/ 3008266 w 3008266"/>
              <a:gd name="connsiteY7" fmla="*/ 367343 h 620377"/>
              <a:gd name="connsiteX8" fmla="*/ 3008266 w 3008266"/>
              <a:gd name="connsiteY8" fmla="*/ 440811 h 620377"/>
              <a:gd name="connsiteX9" fmla="*/ 1253444 w 3008266"/>
              <a:gd name="connsiteY9" fmla="*/ 440811 h 620377"/>
              <a:gd name="connsiteX10" fmla="*/ 2276636 w 3008266"/>
              <a:gd name="connsiteY10" fmla="*/ 620377 h 620377"/>
              <a:gd name="connsiteX11" fmla="*/ 501378 w 3008266"/>
              <a:gd name="connsiteY11" fmla="*/ 440811 h 620377"/>
              <a:gd name="connsiteX12" fmla="*/ 0 w 3008266"/>
              <a:gd name="connsiteY12" fmla="*/ 440811 h 620377"/>
              <a:gd name="connsiteX13" fmla="*/ 0 w 3008266"/>
              <a:gd name="connsiteY13" fmla="*/ 367343 h 620377"/>
              <a:gd name="connsiteX14" fmla="*/ 0 w 3008266"/>
              <a:gd name="connsiteY14" fmla="*/ 257140 h 620377"/>
              <a:gd name="connsiteX15" fmla="*/ 0 w 3008266"/>
              <a:gd name="connsiteY15" fmla="*/ 257140 h 620377"/>
              <a:gd name="connsiteX16" fmla="*/ 0 w 3008266"/>
              <a:gd name="connsiteY16" fmla="*/ 0 h 62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08266" h="620377">
                <a:moveTo>
                  <a:pt x="0" y="0"/>
                </a:moveTo>
                <a:lnTo>
                  <a:pt x="501378" y="0"/>
                </a:lnTo>
                <a:lnTo>
                  <a:pt x="501378" y="0"/>
                </a:lnTo>
                <a:lnTo>
                  <a:pt x="1253444" y="0"/>
                </a:lnTo>
                <a:lnTo>
                  <a:pt x="3008266" y="0"/>
                </a:lnTo>
                <a:lnTo>
                  <a:pt x="3008266" y="257140"/>
                </a:lnTo>
                <a:lnTo>
                  <a:pt x="3008266" y="257140"/>
                </a:lnTo>
                <a:lnTo>
                  <a:pt x="3008266" y="367343"/>
                </a:lnTo>
                <a:lnTo>
                  <a:pt x="3008266" y="440811"/>
                </a:lnTo>
                <a:lnTo>
                  <a:pt x="1253444" y="440811"/>
                </a:lnTo>
                <a:lnTo>
                  <a:pt x="2276636" y="620377"/>
                </a:lnTo>
                <a:lnTo>
                  <a:pt x="501378" y="440811"/>
                </a:lnTo>
                <a:lnTo>
                  <a:pt x="0" y="440811"/>
                </a:lnTo>
                <a:lnTo>
                  <a:pt x="0" y="367343"/>
                </a:lnTo>
                <a:lnTo>
                  <a:pt x="0" y="257140"/>
                </a:lnTo>
                <a:lnTo>
                  <a:pt x="0" y="25714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Maynooth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Pontifical University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2410721" y="3511492"/>
            <a:ext cx="1548788" cy="459157"/>
          </a:xfrm>
          <a:custGeom>
            <a:avLst/>
            <a:gdLst>
              <a:gd name="connsiteX0" fmla="*/ 0 w 2542142"/>
              <a:gd name="connsiteY0" fmla="*/ 0 h 440811"/>
              <a:gd name="connsiteX1" fmla="*/ 423690 w 2542142"/>
              <a:gd name="connsiteY1" fmla="*/ 0 h 440811"/>
              <a:gd name="connsiteX2" fmla="*/ 509649 w 2542142"/>
              <a:gd name="connsiteY2" fmla="*/ -211633 h 440811"/>
              <a:gd name="connsiteX3" fmla="*/ 1059226 w 2542142"/>
              <a:gd name="connsiteY3" fmla="*/ 0 h 440811"/>
              <a:gd name="connsiteX4" fmla="*/ 2542142 w 2542142"/>
              <a:gd name="connsiteY4" fmla="*/ 0 h 440811"/>
              <a:gd name="connsiteX5" fmla="*/ 2542142 w 2542142"/>
              <a:gd name="connsiteY5" fmla="*/ 73469 h 440811"/>
              <a:gd name="connsiteX6" fmla="*/ 2542142 w 2542142"/>
              <a:gd name="connsiteY6" fmla="*/ 73469 h 440811"/>
              <a:gd name="connsiteX7" fmla="*/ 2542142 w 2542142"/>
              <a:gd name="connsiteY7" fmla="*/ 183671 h 440811"/>
              <a:gd name="connsiteX8" fmla="*/ 2542142 w 2542142"/>
              <a:gd name="connsiteY8" fmla="*/ 440811 h 440811"/>
              <a:gd name="connsiteX9" fmla="*/ 1059226 w 2542142"/>
              <a:gd name="connsiteY9" fmla="*/ 440811 h 440811"/>
              <a:gd name="connsiteX10" fmla="*/ 423690 w 2542142"/>
              <a:gd name="connsiteY10" fmla="*/ 440811 h 440811"/>
              <a:gd name="connsiteX11" fmla="*/ 423690 w 2542142"/>
              <a:gd name="connsiteY11" fmla="*/ 440811 h 440811"/>
              <a:gd name="connsiteX12" fmla="*/ 0 w 2542142"/>
              <a:gd name="connsiteY12" fmla="*/ 440811 h 440811"/>
              <a:gd name="connsiteX13" fmla="*/ 0 w 2542142"/>
              <a:gd name="connsiteY13" fmla="*/ 183671 h 440811"/>
              <a:gd name="connsiteX14" fmla="*/ 0 w 2542142"/>
              <a:gd name="connsiteY14" fmla="*/ 73469 h 440811"/>
              <a:gd name="connsiteX15" fmla="*/ 0 w 2542142"/>
              <a:gd name="connsiteY15" fmla="*/ 73469 h 440811"/>
              <a:gd name="connsiteX16" fmla="*/ 0 w 2542142"/>
              <a:gd name="connsiteY16" fmla="*/ 0 h 440811"/>
              <a:gd name="connsiteX0" fmla="*/ 0 w 2542142"/>
              <a:gd name="connsiteY0" fmla="*/ 211633 h 652444"/>
              <a:gd name="connsiteX1" fmla="*/ 765213 w 2542142"/>
              <a:gd name="connsiteY1" fmla="*/ 211633 h 652444"/>
              <a:gd name="connsiteX2" fmla="*/ 509649 w 2542142"/>
              <a:gd name="connsiteY2" fmla="*/ 0 h 652444"/>
              <a:gd name="connsiteX3" fmla="*/ 1059226 w 2542142"/>
              <a:gd name="connsiteY3" fmla="*/ 211633 h 652444"/>
              <a:gd name="connsiteX4" fmla="*/ 2542142 w 2542142"/>
              <a:gd name="connsiteY4" fmla="*/ 211633 h 652444"/>
              <a:gd name="connsiteX5" fmla="*/ 2542142 w 2542142"/>
              <a:gd name="connsiteY5" fmla="*/ 285102 h 652444"/>
              <a:gd name="connsiteX6" fmla="*/ 2542142 w 2542142"/>
              <a:gd name="connsiteY6" fmla="*/ 285102 h 652444"/>
              <a:gd name="connsiteX7" fmla="*/ 2542142 w 2542142"/>
              <a:gd name="connsiteY7" fmla="*/ 395304 h 652444"/>
              <a:gd name="connsiteX8" fmla="*/ 2542142 w 2542142"/>
              <a:gd name="connsiteY8" fmla="*/ 652444 h 652444"/>
              <a:gd name="connsiteX9" fmla="*/ 1059226 w 2542142"/>
              <a:gd name="connsiteY9" fmla="*/ 652444 h 652444"/>
              <a:gd name="connsiteX10" fmla="*/ 423690 w 2542142"/>
              <a:gd name="connsiteY10" fmla="*/ 652444 h 652444"/>
              <a:gd name="connsiteX11" fmla="*/ 423690 w 2542142"/>
              <a:gd name="connsiteY11" fmla="*/ 652444 h 652444"/>
              <a:gd name="connsiteX12" fmla="*/ 0 w 2542142"/>
              <a:gd name="connsiteY12" fmla="*/ 652444 h 652444"/>
              <a:gd name="connsiteX13" fmla="*/ 0 w 2542142"/>
              <a:gd name="connsiteY13" fmla="*/ 395304 h 652444"/>
              <a:gd name="connsiteX14" fmla="*/ 0 w 2542142"/>
              <a:gd name="connsiteY14" fmla="*/ 285102 h 652444"/>
              <a:gd name="connsiteX15" fmla="*/ 0 w 2542142"/>
              <a:gd name="connsiteY15" fmla="*/ 285102 h 652444"/>
              <a:gd name="connsiteX16" fmla="*/ 0 w 2542142"/>
              <a:gd name="connsiteY16" fmla="*/ 211633 h 65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42142" h="652444">
                <a:moveTo>
                  <a:pt x="0" y="211633"/>
                </a:moveTo>
                <a:lnTo>
                  <a:pt x="765213" y="211633"/>
                </a:lnTo>
                <a:lnTo>
                  <a:pt x="509649" y="0"/>
                </a:lnTo>
                <a:lnTo>
                  <a:pt x="1059226" y="211633"/>
                </a:lnTo>
                <a:lnTo>
                  <a:pt x="2542142" y="211633"/>
                </a:lnTo>
                <a:lnTo>
                  <a:pt x="2542142" y="285102"/>
                </a:lnTo>
                <a:lnTo>
                  <a:pt x="2542142" y="285102"/>
                </a:lnTo>
                <a:lnTo>
                  <a:pt x="2542142" y="395304"/>
                </a:lnTo>
                <a:lnTo>
                  <a:pt x="2542142" y="652444"/>
                </a:lnTo>
                <a:lnTo>
                  <a:pt x="1059226" y="652444"/>
                </a:lnTo>
                <a:lnTo>
                  <a:pt x="423690" y="652444"/>
                </a:lnTo>
                <a:lnTo>
                  <a:pt x="423690" y="652444"/>
                </a:lnTo>
                <a:lnTo>
                  <a:pt x="0" y="652444"/>
                </a:lnTo>
                <a:lnTo>
                  <a:pt x="0" y="395304"/>
                </a:lnTo>
                <a:lnTo>
                  <a:pt x="0" y="285102"/>
                </a:lnTo>
                <a:lnTo>
                  <a:pt x="0" y="285102"/>
                </a:lnTo>
                <a:lnTo>
                  <a:pt x="0" y="211633"/>
                </a:lnTo>
                <a:close/>
              </a:path>
            </a:pathLst>
          </a:custGeom>
          <a:solidFill>
            <a:srgbClr val="E94159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err="1" smtClean="0">
                <a:solidFill>
                  <a:prstClr val="black"/>
                </a:solidFill>
              </a:rPr>
              <a:t>Athlone</a:t>
            </a:r>
            <a:r>
              <a:rPr lang="en-IE" sz="1200" b="1" dirty="0" smtClean="0">
                <a:solidFill>
                  <a:prstClr val="black"/>
                </a:solidFill>
              </a:rPr>
              <a:t> IT</a:t>
            </a:r>
            <a:endParaRPr lang="en-IE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68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76" y="2915695"/>
            <a:ext cx="4491064" cy="2336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65" y="5470686"/>
            <a:ext cx="4476687" cy="7934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805" y="389533"/>
            <a:ext cx="8567295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Understanding Socio Economic Group (SEG)</a:t>
            </a:r>
            <a:endParaRPr lang="en-IE" sz="4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1042" y="2889573"/>
            <a:ext cx="3936616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prstClr val="white"/>
                </a:solidFill>
                <a:latin typeface="Source Sans Pro"/>
              </a:rPr>
              <a:t>Higher Professionals (100%)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5767" y="5467319"/>
            <a:ext cx="3936616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prstClr val="white"/>
                </a:solidFill>
                <a:latin typeface="Source Sans Pro"/>
              </a:rPr>
              <a:t>Non Manual Workers (c. 23%)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1477" y="1236579"/>
            <a:ext cx="8009949" cy="156966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prstClr val="white"/>
                </a:solidFill>
                <a:cs typeface="Utsaah" panose="020B0604020202020204" pitchFamily="34" charset="0"/>
              </a:rPr>
              <a:t>In a typical Leaving Cert Class, the children of Higher Professions are significantly more likely to go to college than other socio economic groups.</a:t>
            </a:r>
          </a:p>
          <a:p>
            <a:endParaRPr lang="en-IE" sz="24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6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3032"/>
          <a:stretch/>
        </p:blipFill>
        <p:spPr>
          <a:xfrm>
            <a:off x="400910" y="1269516"/>
            <a:ext cx="5812603" cy="2646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2258"/>
          <a:stretch/>
        </p:blipFill>
        <p:spPr>
          <a:xfrm>
            <a:off x="279244" y="4924555"/>
            <a:ext cx="4718203" cy="5040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0910" y="266074"/>
            <a:ext cx="8225772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Understanding </a:t>
            </a:r>
            <a:r>
              <a:rPr lang="en-IE" sz="4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Area Profile</a:t>
            </a:r>
            <a:endParaRPr lang="en-IE" sz="4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3886" y="4282912"/>
            <a:ext cx="4036385" cy="206210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36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99% </a:t>
            </a:r>
            <a:r>
              <a:rPr lang="en-IE" sz="24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Students in </a:t>
            </a:r>
            <a:r>
              <a:rPr lang="en-IE" sz="32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</a:t>
            </a:r>
            <a:r>
              <a:rPr lang="en-IE" sz="24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36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6 </a:t>
            </a:r>
          </a:p>
          <a:p>
            <a:r>
              <a:rPr lang="en-IE" sz="24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go to College compared to </a:t>
            </a:r>
          </a:p>
          <a:p>
            <a:r>
              <a:rPr lang="en-IE" sz="36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15% </a:t>
            </a:r>
            <a:r>
              <a:rPr lang="en-IE" sz="24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in </a:t>
            </a:r>
            <a:r>
              <a:rPr lang="en-IE" sz="32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 </a:t>
            </a:r>
            <a:r>
              <a:rPr lang="en-IE" sz="32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17</a:t>
            </a:r>
          </a:p>
          <a:p>
            <a:endParaRPr lang="en-IE" sz="32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3290" y="4020231"/>
            <a:ext cx="2265647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prstClr val="white"/>
                </a:solidFill>
                <a:latin typeface="Source Sans Pro"/>
              </a:rPr>
              <a:t>Dublin 6 (99%)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6172" y="5656003"/>
            <a:ext cx="2265647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prstClr val="white"/>
                </a:solidFill>
                <a:latin typeface="Source Sans Pro"/>
              </a:rPr>
              <a:t>Dublin 17 (15%)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7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1996" y="654386"/>
            <a:ext cx="4422297" cy="609232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08831" y="1884523"/>
            <a:ext cx="3494205" cy="3711731"/>
            <a:chOff x="3242046" y="1523925"/>
            <a:chExt cx="3494205" cy="3711731"/>
          </a:xfrm>
        </p:grpSpPr>
        <p:sp>
          <p:nvSpPr>
            <p:cNvPr id="18" name="TextBox 17"/>
            <p:cNvSpPr txBox="1"/>
            <p:nvPr/>
          </p:nvSpPr>
          <p:spPr>
            <a:xfrm>
              <a:off x="5310114" y="4920762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38506" y="3371475"/>
              <a:ext cx="1334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endParaRPr lang="en-IE" sz="11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2046" y="3167922"/>
              <a:ext cx="1966214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70566" y="1523925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7100" y="2560693"/>
              <a:ext cx="2203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100" b="1" dirty="0">
                  <a:solidFill>
                    <a:prstClr val="black"/>
                  </a:solidFill>
                  <a:latin typeface="Myriad Pro" pitchFamily="34" charset="0"/>
                </a:rPr>
                <a:t> </a:t>
              </a:r>
              <a:r>
                <a:rPr lang="en-IE" sz="1100" b="1" dirty="0" smtClean="0">
                  <a:solidFill>
                    <a:prstClr val="black"/>
                  </a:solidFill>
                  <a:latin typeface="Myriad Pro" pitchFamily="34" charset="0"/>
                </a:rPr>
                <a:t>          </a:t>
              </a:r>
              <a:endParaRPr lang="en-IE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7072323" y="970829"/>
            <a:ext cx="2570162" cy="6091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9000" cmpd="sng">
                <a:solidFill>
                  <a:srgbClr val="8C7B70">
                    <a:shade val="50000"/>
                    <a:satMod val="12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dl-web.dropbox.com/get/university%20photos/UCD%202012%20Photos/hi-res-1010_Campus_0011a.jpg?_subject_uid=343492578&amp;w=AAAC9TdwSFNCE1FA8ghSs2t-x5GxxuT_-MuQem_Un8Wzm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0007" y="172065"/>
            <a:ext cx="8310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Where can I go to college?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945692" y="654386"/>
            <a:ext cx="1789784" cy="6153363"/>
            <a:chOff x="0" y="0"/>
            <a:chExt cx="1512570" cy="5836920"/>
          </a:xfrm>
        </p:grpSpPr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1152525"/>
              <a:ext cx="1454785" cy="789305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125" y="2171700"/>
              <a:ext cx="1012825" cy="1274445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3686175"/>
              <a:ext cx="1382395" cy="955675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953000"/>
              <a:ext cx="1382395" cy="88392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625" y="0"/>
              <a:ext cx="1464945" cy="984250"/>
            </a:xfrm>
            <a:prstGeom prst="rect">
              <a:avLst/>
            </a:prstGeom>
          </p:spPr>
        </p:pic>
      </p:grpSp>
      <p:sp>
        <p:nvSpPr>
          <p:cNvPr id="44" name="Rectangular Callout 43"/>
          <p:cNvSpPr/>
          <p:nvPr/>
        </p:nvSpPr>
        <p:spPr>
          <a:xfrm>
            <a:off x="2147748" y="3371504"/>
            <a:ext cx="1707385" cy="440811"/>
          </a:xfrm>
          <a:prstGeom prst="wedgeRectCallout">
            <a:avLst>
              <a:gd name="adj1" fmla="val -46355"/>
              <a:gd name="adj2" fmla="val 86774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black"/>
                </a:solidFill>
              </a:rPr>
              <a:t>NUI Galway</a:t>
            </a:r>
          </a:p>
        </p:txBody>
      </p:sp>
      <p:sp>
        <p:nvSpPr>
          <p:cNvPr id="45" name="Rectangular Callout 44"/>
          <p:cNvSpPr/>
          <p:nvPr/>
        </p:nvSpPr>
        <p:spPr>
          <a:xfrm>
            <a:off x="4171505" y="1380189"/>
            <a:ext cx="3439332" cy="2482689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white"/>
                </a:solidFill>
              </a:rPr>
              <a:t>Dublin Institute of Technology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Dublin </a:t>
            </a:r>
            <a:r>
              <a:rPr lang="en-IE" sz="1200" b="1" dirty="0">
                <a:solidFill>
                  <a:prstClr val="white"/>
                </a:solidFill>
              </a:rPr>
              <a:t>City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RCSI</a:t>
            </a:r>
            <a:endParaRPr lang="en-IE" sz="1200" b="1" dirty="0">
              <a:solidFill>
                <a:prstClr val="white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Trinity </a:t>
            </a:r>
            <a:r>
              <a:rPr lang="en-IE" sz="1200" b="1" dirty="0">
                <a:solidFill>
                  <a:prstClr val="white"/>
                </a:solidFill>
              </a:rPr>
              <a:t>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University </a:t>
            </a:r>
            <a:r>
              <a:rPr lang="en-IE" sz="1200" b="1" dirty="0">
                <a:solidFill>
                  <a:prstClr val="white"/>
                </a:solidFill>
              </a:rPr>
              <a:t>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Church </a:t>
            </a:r>
            <a:r>
              <a:rPr lang="en-IE" sz="1200" b="1" dirty="0">
                <a:solidFill>
                  <a:prstClr val="white"/>
                </a:solidFill>
              </a:rPr>
              <a:t>of Ireland, College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Marino </a:t>
            </a:r>
            <a:r>
              <a:rPr lang="en-IE" sz="1200" b="1" dirty="0">
                <a:solidFill>
                  <a:prstClr val="white"/>
                </a:solidFill>
              </a:rPr>
              <a:t>Institute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National </a:t>
            </a:r>
            <a:r>
              <a:rPr lang="en-IE" sz="1200" b="1" dirty="0">
                <a:solidFill>
                  <a:prstClr val="white"/>
                </a:solidFill>
              </a:rPr>
              <a:t>College of </a:t>
            </a:r>
            <a:r>
              <a:rPr lang="en-IE" sz="1200" b="1" dirty="0" smtClean="0">
                <a:solidFill>
                  <a:prstClr val="white"/>
                </a:solidFill>
              </a:rPr>
              <a:t>Ireland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 </a:t>
            </a:r>
            <a:endParaRPr lang="en-IE" sz="1200" b="1" dirty="0">
              <a:solidFill>
                <a:prstClr val="white"/>
              </a:solidFill>
            </a:endParaRPr>
          </a:p>
        </p:txBody>
      </p:sp>
      <p:sp>
        <p:nvSpPr>
          <p:cNvPr id="46" name="Rectangular Callout 44"/>
          <p:cNvSpPr/>
          <p:nvPr/>
        </p:nvSpPr>
        <p:spPr>
          <a:xfrm>
            <a:off x="2356891" y="4117902"/>
            <a:ext cx="2466152" cy="708116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University </a:t>
            </a:r>
            <a:r>
              <a:rPr lang="en-IE" sz="1200" b="1" dirty="0">
                <a:solidFill>
                  <a:prstClr val="white"/>
                </a:solidFill>
              </a:rPr>
              <a:t>of  </a:t>
            </a:r>
            <a:r>
              <a:rPr lang="en-IE" sz="1200" b="1" dirty="0" smtClean="0">
                <a:solidFill>
                  <a:prstClr val="white"/>
                </a:solidFill>
              </a:rPr>
              <a:t>Limerick</a:t>
            </a:r>
            <a:endParaRPr lang="en-IE" sz="1200" b="1" dirty="0">
              <a:solidFill>
                <a:prstClr val="white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Mary Immaculate College </a:t>
            </a:r>
            <a:endParaRPr lang="en-IE" sz="1200" b="1" dirty="0">
              <a:solidFill>
                <a:prstClr val="white"/>
              </a:solidFill>
            </a:endParaRPr>
          </a:p>
        </p:txBody>
      </p:sp>
      <p:sp>
        <p:nvSpPr>
          <p:cNvPr id="47" name="Rectangular Callout 46"/>
          <p:cNvSpPr/>
          <p:nvPr/>
        </p:nvSpPr>
        <p:spPr>
          <a:xfrm>
            <a:off x="1435305" y="5131605"/>
            <a:ext cx="2415677" cy="440811"/>
          </a:xfrm>
          <a:prstGeom prst="wedgeRectCallout">
            <a:avLst>
              <a:gd name="adj1" fmla="val 3708"/>
              <a:gd name="adj2" fmla="val 137530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University College </a:t>
            </a:r>
            <a:r>
              <a:rPr lang="en-IE" sz="1200" b="1" dirty="0">
                <a:solidFill>
                  <a:prstClr val="black"/>
                </a:solidFill>
              </a:rPr>
              <a:t>Cork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2408023" y="1858826"/>
            <a:ext cx="2086156" cy="440811"/>
          </a:xfrm>
          <a:prstGeom prst="wedgeRectCallout">
            <a:avLst>
              <a:gd name="adj1" fmla="val -42086"/>
              <a:gd name="adj2" fmla="val 104428"/>
            </a:avLst>
          </a:prstGeom>
          <a:solidFill>
            <a:srgbClr val="E94159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St. Angela’s College, Sligo.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43" name="Rectangular Callout 42"/>
          <p:cNvSpPr/>
          <p:nvPr/>
        </p:nvSpPr>
        <p:spPr>
          <a:xfrm>
            <a:off x="2338274" y="2576844"/>
            <a:ext cx="2306467" cy="787395"/>
          </a:xfrm>
          <a:custGeom>
            <a:avLst/>
            <a:gdLst>
              <a:gd name="connsiteX0" fmla="*/ 0 w 3008266"/>
              <a:gd name="connsiteY0" fmla="*/ 0 h 440811"/>
              <a:gd name="connsiteX1" fmla="*/ 501378 w 3008266"/>
              <a:gd name="connsiteY1" fmla="*/ 0 h 440811"/>
              <a:gd name="connsiteX2" fmla="*/ 501378 w 3008266"/>
              <a:gd name="connsiteY2" fmla="*/ 0 h 440811"/>
              <a:gd name="connsiteX3" fmla="*/ 1253444 w 3008266"/>
              <a:gd name="connsiteY3" fmla="*/ 0 h 440811"/>
              <a:gd name="connsiteX4" fmla="*/ 3008266 w 3008266"/>
              <a:gd name="connsiteY4" fmla="*/ 0 h 440811"/>
              <a:gd name="connsiteX5" fmla="*/ 3008266 w 3008266"/>
              <a:gd name="connsiteY5" fmla="*/ 257140 h 440811"/>
              <a:gd name="connsiteX6" fmla="*/ 3008266 w 3008266"/>
              <a:gd name="connsiteY6" fmla="*/ 257140 h 440811"/>
              <a:gd name="connsiteX7" fmla="*/ 3008266 w 3008266"/>
              <a:gd name="connsiteY7" fmla="*/ 367343 h 440811"/>
              <a:gd name="connsiteX8" fmla="*/ 3008266 w 3008266"/>
              <a:gd name="connsiteY8" fmla="*/ 440811 h 440811"/>
              <a:gd name="connsiteX9" fmla="*/ 1253444 w 3008266"/>
              <a:gd name="connsiteY9" fmla="*/ 440811 h 440811"/>
              <a:gd name="connsiteX10" fmla="*/ 877421 w 3008266"/>
              <a:gd name="connsiteY10" fmla="*/ 495912 h 440811"/>
              <a:gd name="connsiteX11" fmla="*/ 501378 w 3008266"/>
              <a:gd name="connsiteY11" fmla="*/ 440811 h 440811"/>
              <a:gd name="connsiteX12" fmla="*/ 0 w 3008266"/>
              <a:gd name="connsiteY12" fmla="*/ 440811 h 440811"/>
              <a:gd name="connsiteX13" fmla="*/ 0 w 3008266"/>
              <a:gd name="connsiteY13" fmla="*/ 367343 h 440811"/>
              <a:gd name="connsiteX14" fmla="*/ 0 w 3008266"/>
              <a:gd name="connsiteY14" fmla="*/ 257140 h 440811"/>
              <a:gd name="connsiteX15" fmla="*/ 0 w 3008266"/>
              <a:gd name="connsiteY15" fmla="*/ 257140 h 440811"/>
              <a:gd name="connsiteX16" fmla="*/ 0 w 3008266"/>
              <a:gd name="connsiteY16" fmla="*/ 0 h 440811"/>
              <a:gd name="connsiteX0" fmla="*/ 0 w 3008266"/>
              <a:gd name="connsiteY0" fmla="*/ 0 h 787741"/>
              <a:gd name="connsiteX1" fmla="*/ 501378 w 3008266"/>
              <a:gd name="connsiteY1" fmla="*/ 0 h 787741"/>
              <a:gd name="connsiteX2" fmla="*/ 501378 w 3008266"/>
              <a:gd name="connsiteY2" fmla="*/ 0 h 787741"/>
              <a:gd name="connsiteX3" fmla="*/ 1253444 w 3008266"/>
              <a:gd name="connsiteY3" fmla="*/ 0 h 787741"/>
              <a:gd name="connsiteX4" fmla="*/ 3008266 w 3008266"/>
              <a:gd name="connsiteY4" fmla="*/ 0 h 787741"/>
              <a:gd name="connsiteX5" fmla="*/ 3008266 w 3008266"/>
              <a:gd name="connsiteY5" fmla="*/ 257140 h 787741"/>
              <a:gd name="connsiteX6" fmla="*/ 3008266 w 3008266"/>
              <a:gd name="connsiteY6" fmla="*/ 257140 h 787741"/>
              <a:gd name="connsiteX7" fmla="*/ 3008266 w 3008266"/>
              <a:gd name="connsiteY7" fmla="*/ 367343 h 787741"/>
              <a:gd name="connsiteX8" fmla="*/ 3008266 w 3008266"/>
              <a:gd name="connsiteY8" fmla="*/ 440811 h 787741"/>
              <a:gd name="connsiteX9" fmla="*/ 1253444 w 3008266"/>
              <a:gd name="connsiteY9" fmla="*/ 440811 h 787741"/>
              <a:gd name="connsiteX10" fmla="*/ 1606995 w 3008266"/>
              <a:gd name="connsiteY10" fmla="*/ 787741 h 787741"/>
              <a:gd name="connsiteX11" fmla="*/ 501378 w 3008266"/>
              <a:gd name="connsiteY11" fmla="*/ 440811 h 787741"/>
              <a:gd name="connsiteX12" fmla="*/ 0 w 3008266"/>
              <a:gd name="connsiteY12" fmla="*/ 440811 h 787741"/>
              <a:gd name="connsiteX13" fmla="*/ 0 w 3008266"/>
              <a:gd name="connsiteY13" fmla="*/ 367343 h 787741"/>
              <a:gd name="connsiteX14" fmla="*/ 0 w 3008266"/>
              <a:gd name="connsiteY14" fmla="*/ 257140 h 787741"/>
              <a:gd name="connsiteX15" fmla="*/ 0 w 3008266"/>
              <a:gd name="connsiteY15" fmla="*/ 257140 h 787741"/>
              <a:gd name="connsiteX16" fmla="*/ 0 w 3008266"/>
              <a:gd name="connsiteY16" fmla="*/ 0 h 787741"/>
              <a:gd name="connsiteX0" fmla="*/ 0 w 3008266"/>
              <a:gd name="connsiteY0" fmla="*/ 0 h 667042"/>
              <a:gd name="connsiteX1" fmla="*/ 501378 w 3008266"/>
              <a:gd name="connsiteY1" fmla="*/ 0 h 667042"/>
              <a:gd name="connsiteX2" fmla="*/ 501378 w 3008266"/>
              <a:gd name="connsiteY2" fmla="*/ 0 h 667042"/>
              <a:gd name="connsiteX3" fmla="*/ 1253444 w 3008266"/>
              <a:gd name="connsiteY3" fmla="*/ 0 h 667042"/>
              <a:gd name="connsiteX4" fmla="*/ 3008266 w 3008266"/>
              <a:gd name="connsiteY4" fmla="*/ 0 h 667042"/>
              <a:gd name="connsiteX5" fmla="*/ 3008266 w 3008266"/>
              <a:gd name="connsiteY5" fmla="*/ 257140 h 667042"/>
              <a:gd name="connsiteX6" fmla="*/ 3008266 w 3008266"/>
              <a:gd name="connsiteY6" fmla="*/ 257140 h 667042"/>
              <a:gd name="connsiteX7" fmla="*/ 3008266 w 3008266"/>
              <a:gd name="connsiteY7" fmla="*/ 367343 h 667042"/>
              <a:gd name="connsiteX8" fmla="*/ 3008266 w 3008266"/>
              <a:gd name="connsiteY8" fmla="*/ 440811 h 667042"/>
              <a:gd name="connsiteX9" fmla="*/ 1253444 w 3008266"/>
              <a:gd name="connsiteY9" fmla="*/ 440811 h 667042"/>
              <a:gd name="connsiteX10" fmla="*/ 1928008 w 3008266"/>
              <a:gd name="connsiteY10" fmla="*/ 667042 h 667042"/>
              <a:gd name="connsiteX11" fmla="*/ 501378 w 3008266"/>
              <a:gd name="connsiteY11" fmla="*/ 440811 h 667042"/>
              <a:gd name="connsiteX12" fmla="*/ 0 w 3008266"/>
              <a:gd name="connsiteY12" fmla="*/ 440811 h 667042"/>
              <a:gd name="connsiteX13" fmla="*/ 0 w 3008266"/>
              <a:gd name="connsiteY13" fmla="*/ 367343 h 667042"/>
              <a:gd name="connsiteX14" fmla="*/ 0 w 3008266"/>
              <a:gd name="connsiteY14" fmla="*/ 257140 h 667042"/>
              <a:gd name="connsiteX15" fmla="*/ 0 w 3008266"/>
              <a:gd name="connsiteY15" fmla="*/ 257140 h 667042"/>
              <a:gd name="connsiteX16" fmla="*/ 0 w 3008266"/>
              <a:gd name="connsiteY16" fmla="*/ 0 h 66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08266" h="667042">
                <a:moveTo>
                  <a:pt x="0" y="0"/>
                </a:moveTo>
                <a:lnTo>
                  <a:pt x="501378" y="0"/>
                </a:lnTo>
                <a:lnTo>
                  <a:pt x="501378" y="0"/>
                </a:lnTo>
                <a:lnTo>
                  <a:pt x="1253444" y="0"/>
                </a:lnTo>
                <a:lnTo>
                  <a:pt x="3008266" y="0"/>
                </a:lnTo>
                <a:lnTo>
                  <a:pt x="3008266" y="257140"/>
                </a:lnTo>
                <a:lnTo>
                  <a:pt x="3008266" y="257140"/>
                </a:lnTo>
                <a:lnTo>
                  <a:pt x="3008266" y="367343"/>
                </a:lnTo>
                <a:lnTo>
                  <a:pt x="3008266" y="440811"/>
                </a:lnTo>
                <a:lnTo>
                  <a:pt x="1253444" y="440811"/>
                </a:lnTo>
                <a:lnTo>
                  <a:pt x="1928008" y="667042"/>
                </a:lnTo>
                <a:lnTo>
                  <a:pt x="501378" y="440811"/>
                </a:lnTo>
                <a:lnTo>
                  <a:pt x="0" y="440811"/>
                </a:lnTo>
                <a:lnTo>
                  <a:pt x="0" y="367343"/>
                </a:lnTo>
                <a:lnTo>
                  <a:pt x="0" y="257140"/>
                </a:lnTo>
                <a:lnTo>
                  <a:pt x="0" y="25714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Maynooth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Pontifical University</a:t>
            </a:r>
            <a:endParaRPr lang="en-IE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1996" y="654386"/>
            <a:ext cx="4422297" cy="609232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08831" y="1884523"/>
            <a:ext cx="3494205" cy="3711731"/>
            <a:chOff x="3242046" y="1523925"/>
            <a:chExt cx="3494205" cy="3711731"/>
          </a:xfrm>
        </p:grpSpPr>
        <p:sp>
          <p:nvSpPr>
            <p:cNvPr id="18" name="TextBox 17"/>
            <p:cNvSpPr txBox="1"/>
            <p:nvPr/>
          </p:nvSpPr>
          <p:spPr>
            <a:xfrm>
              <a:off x="5310114" y="4920762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38506" y="3371475"/>
              <a:ext cx="1334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endParaRPr lang="en-IE" sz="11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2046" y="3167922"/>
              <a:ext cx="1966214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70566" y="1523925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7100" y="2560693"/>
              <a:ext cx="2203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100" b="1" dirty="0">
                  <a:solidFill>
                    <a:prstClr val="black"/>
                  </a:solidFill>
                  <a:latin typeface="Myriad Pro" pitchFamily="34" charset="0"/>
                </a:rPr>
                <a:t> </a:t>
              </a:r>
              <a:r>
                <a:rPr lang="en-IE" sz="1100" b="1" dirty="0" smtClean="0">
                  <a:solidFill>
                    <a:prstClr val="black"/>
                  </a:solidFill>
                  <a:latin typeface="Myriad Pro" pitchFamily="34" charset="0"/>
                </a:rPr>
                <a:t>          </a:t>
              </a:r>
              <a:endParaRPr lang="en-IE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7072323" y="970829"/>
            <a:ext cx="2570162" cy="6091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9000" cmpd="sng">
                <a:solidFill>
                  <a:srgbClr val="8C7B70">
                    <a:shade val="50000"/>
                    <a:satMod val="12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dl-web.dropbox.com/get/university%20photos/UCD%202012%20Photos/hi-res-1010_Campus_0011a.jpg?_subject_uid=343492578&amp;w=AAAC9TdwSFNCE1FA8ghSs2t-x5GxxuT_-MuQem_Un8Wzm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0007" y="172065"/>
            <a:ext cx="8310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Where can I go to college?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945692" y="654386"/>
            <a:ext cx="1789784" cy="6153363"/>
            <a:chOff x="0" y="0"/>
            <a:chExt cx="1512570" cy="5836920"/>
          </a:xfrm>
        </p:grpSpPr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1152525"/>
              <a:ext cx="1454785" cy="789305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125" y="2171700"/>
              <a:ext cx="1012825" cy="1274445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3686175"/>
              <a:ext cx="1382395" cy="955675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953000"/>
              <a:ext cx="1382395" cy="88392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625" y="0"/>
              <a:ext cx="1464945" cy="984250"/>
            </a:xfrm>
            <a:prstGeom prst="rect">
              <a:avLst/>
            </a:prstGeom>
          </p:spPr>
        </p:pic>
      </p:grpSp>
      <p:sp>
        <p:nvSpPr>
          <p:cNvPr id="44" name="Rectangular Callout 43"/>
          <p:cNvSpPr/>
          <p:nvPr/>
        </p:nvSpPr>
        <p:spPr>
          <a:xfrm>
            <a:off x="2147748" y="3371504"/>
            <a:ext cx="1707385" cy="440811"/>
          </a:xfrm>
          <a:prstGeom prst="wedgeRectCallout">
            <a:avLst>
              <a:gd name="adj1" fmla="val -46355"/>
              <a:gd name="adj2" fmla="val 86774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black"/>
                </a:solidFill>
              </a:rPr>
              <a:t>NUI Galway</a:t>
            </a:r>
          </a:p>
        </p:txBody>
      </p:sp>
      <p:sp>
        <p:nvSpPr>
          <p:cNvPr id="45" name="Rectangular Callout 44"/>
          <p:cNvSpPr/>
          <p:nvPr/>
        </p:nvSpPr>
        <p:spPr>
          <a:xfrm>
            <a:off x="4171505" y="1380189"/>
            <a:ext cx="3439332" cy="2482689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white"/>
                </a:solidFill>
              </a:rPr>
              <a:t>Dublin Institute of Technology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Dublin </a:t>
            </a:r>
            <a:r>
              <a:rPr lang="en-IE" sz="1200" b="1" dirty="0">
                <a:solidFill>
                  <a:prstClr val="white"/>
                </a:solidFill>
              </a:rPr>
              <a:t>City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RCSI</a:t>
            </a:r>
            <a:endParaRPr lang="en-IE" sz="1200" b="1" dirty="0">
              <a:solidFill>
                <a:prstClr val="white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Trinity </a:t>
            </a:r>
            <a:r>
              <a:rPr lang="en-IE" sz="1200" b="1" dirty="0">
                <a:solidFill>
                  <a:prstClr val="white"/>
                </a:solidFill>
              </a:rPr>
              <a:t>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University </a:t>
            </a:r>
            <a:r>
              <a:rPr lang="en-IE" sz="1200" b="1" dirty="0">
                <a:solidFill>
                  <a:prstClr val="white"/>
                </a:solidFill>
              </a:rPr>
              <a:t>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Church </a:t>
            </a:r>
            <a:r>
              <a:rPr lang="en-IE" sz="1200" b="1" dirty="0">
                <a:solidFill>
                  <a:prstClr val="white"/>
                </a:solidFill>
              </a:rPr>
              <a:t>of Ireland, College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Marino </a:t>
            </a:r>
            <a:r>
              <a:rPr lang="en-IE" sz="1200" b="1" dirty="0">
                <a:solidFill>
                  <a:prstClr val="white"/>
                </a:solidFill>
              </a:rPr>
              <a:t>Institute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National </a:t>
            </a:r>
            <a:r>
              <a:rPr lang="en-IE" sz="1200" b="1" dirty="0">
                <a:solidFill>
                  <a:prstClr val="white"/>
                </a:solidFill>
              </a:rPr>
              <a:t>College of </a:t>
            </a:r>
            <a:r>
              <a:rPr lang="en-IE" sz="1200" b="1" dirty="0" smtClean="0">
                <a:solidFill>
                  <a:prstClr val="white"/>
                </a:solidFill>
              </a:rPr>
              <a:t>Ireland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 </a:t>
            </a:r>
            <a:endParaRPr lang="en-IE" sz="1200" b="1" dirty="0">
              <a:solidFill>
                <a:prstClr val="white"/>
              </a:solidFill>
            </a:endParaRPr>
          </a:p>
        </p:txBody>
      </p:sp>
      <p:sp>
        <p:nvSpPr>
          <p:cNvPr id="46" name="Rectangular Callout 44"/>
          <p:cNvSpPr/>
          <p:nvPr/>
        </p:nvSpPr>
        <p:spPr>
          <a:xfrm>
            <a:off x="2356891" y="4117902"/>
            <a:ext cx="2466152" cy="708116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University </a:t>
            </a:r>
            <a:r>
              <a:rPr lang="en-IE" sz="1200" b="1" dirty="0">
                <a:solidFill>
                  <a:prstClr val="white"/>
                </a:solidFill>
              </a:rPr>
              <a:t>of  </a:t>
            </a:r>
            <a:r>
              <a:rPr lang="en-IE" sz="1200" b="1" dirty="0" smtClean="0">
                <a:solidFill>
                  <a:prstClr val="white"/>
                </a:solidFill>
              </a:rPr>
              <a:t>Limerick</a:t>
            </a:r>
            <a:endParaRPr lang="en-IE" sz="1200" b="1" dirty="0">
              <a:solidFill>
                <a:prstClr val="white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white"/>
                </a:solidFill>
              </a:rPr>
              <a:t>Mary Immaculate College </a:t>
            </a:r>
            <a:endParaRPr lang="en-IE" sz="1200" b="1" dirty="0">
              <a:solidFill>
                <a:prstClr val="white"/>
              </a:solidFill>
            </a:endParaRPr>
          </a:p>
        </p:txBody>
      </p:sp>
      <p:sp>
        <p:nvSpPr>
          <p:cNvPr id="47" name="Rectangular Callout 46"/>
          <p:cNvSpPr/>
          <p:nvPr/>
        </p:nvSpPr>
        <p:spPr>
          <a:xfrm>
            <a:off x="1435305" y="5131605"/>
            <a:ext cx="2415677" cy="440811"/>
          </a:xfrm>
          <a:prstGeom prst="wedgeRectCallout">
            <a:avLst>
              <a:gd name="adj1" fmla="val 3708"/>
              <a:gd name="adj2" fmla="val 137530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University College </a:t>
            </a:r>
            <a:r>
              <a:rPr lang="en-IE" sz="1200" b="1" dirty="0">
                <a:solidFill>
                  <a:prstClr val="black"/>
                </a:solidFill>
              </a:rPr>
              <a:t>Cork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2408023" y="1858826"/>
            <a:ext cx="2086156" cy="440811"/>
          </a:xfrm>
          <a:prstGeom prst="wedgeRectCallout">
            <a:avLst>
              <a:gd name="adj1" fmla="val -42086"/>
              <a:gd name="adj2" fmla="val 104428"/>
            </a:avLst>
          </a:prstGeom>
          <a:solidFill>
            <a:srgbClr val="E94159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St. Angela’s College, Sligo.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43" name="Rectangular Callout 42"/>
          <p:cNvSpPr/>
          <p:nvPr/>
        </p:nvSpPr>
        <p:spPr>
          <a:xfrm>
            <a:off x="2338274" y="2576844"/>
            <a:ext cx="2306467" cy="787395"/>
          </a:xfrm>
          <a:custGeom>
            <a:avLst/>
            <a:gdLst>
              <a:gd name="connsiteX0" fmla="*/ 0 w 3008266"/>
              <a:gd name="connsiteY0" fmla="*/ 0 h 440811"/>
              <a:gd name="connsiteX1" fmla="*/ 501378 w 3008266"/>
              <a:gd name="connsiteY1" fmla="*/ 0 h 440811"/>
              <a:gd name="connsiteX2" fmla="*/ 501378 w 3008266"/>
              <a:gd name="connsiteY2" fmla="*/ 0 h 440811"/>
              <a:gd name="connsiteX3" fmla="*/ 1253444 w 3008266"/>
              <a:gd name="connsiteY3" fmla="*/ 0 h 440811"/>
              <a:gd name="connsiteX4" fmla="*/ 3008266 w 3008266"/>
              <a:gd name="connsiteY4" fmla="*/ 0 h 440811"/>
              <a:gd name="connsiteX5" fmla="*/ 3008266 w 3008266"/>
              <a:gd name="connsiteY5" fmla="*/ 257140 h 440811"/>
              <a:gd name="connsiteX6" fmla="*/ 3008266 w 3008266"/>
              <a:gd name="connsiteY6" fmla="*/ 257140 h 440811"/>
              <a:gd name="connsiteX7" fmla="*/ 3008266 w 3008266"/>
              <a:gd name="connsiteY7" fmla="*/ 367343 h 440811"/>
              <a:gd name="connsiteX8" fmla="*/ 3008266 w 3008266"/>
              <a:gd name="connsiteY8" fmla="*/ 440811 h 440811"/>
              <a:gd name="connsiteX9" fmla="*/ 1253444 w 3008266"/>
              <a:gd name="connsiteY9" fmla="*/ 440811 h 440811"/>
              <a:gd name="connsiteX10" fmla="*/ 877421 w 3008266"/>
              <a:gd name="connsiteY10" fmla="*/ 495912 h 440811"/>
              <a:gd name="connsiteX11" fmla="*/ 501378 w 3008266"/>
              <a:gd name="connsiteY11" fmla="*/ 440811 h 440811"/>
              <a:gd name="connsiteX12" fmla="*/ 0 w 3008266"/>
              <a:gd name="connsiteY12" fmla="*/ 440811 h 440811"/>
              <a:gd name="connsiteX13" fmla="*/ 0 w 3008266"/>
              <a:gd name="connsiteY13" fmla="*/ 367343 h 440811"/>
              <a:gd name="connsiteX14" fmla="*/ 0 w 3008266"/>
              <a:gd name="connsiteY14" fmla="*/ 257140 h 440811"/>
              <a:gd name="connsiteX15" fmla="*/ 0 w 3008266"/>
              <a:gd name="connsiteY15" fmla="*/ 257140 h 440811"/>
              <a:gd name="connsiteX16" fmla="*/ 0 w 3008266"/>
              <a:gd name="connsiteY16" fmla="*/ 0 h 440811"/>
              <a:gd name="connsiteX0" fmla="*/ 0 w 3008266"/>
              <a:gd name="connsiteY0" fmla="*/ 0 h 787741"/>
              <a:gd name="connsiteX1" fmla="*/ 501378 w 3008266"/>
              <a:gd name="connsiteY1" fmla="*/ 0 h 787741"/>
              <a:gd name="connsiteX2" fmla="*/ 501378 w 3008266"/>
              <a:gd name="connsiteY2" fmla="*/ 0 h 787741"/>
              <a:gd name="connsiteX3" fmla="*/ 1253444 w 3008266"/>
              <a:gd name="connsiteY3" fmla="*/ 0 h 787741"/>
              <a:gd name="connsiteX4" fmla="*/ 3008266 w 3008266"/>
              <a:gd name="connsiteY4" fmla="*/ 0 h 787741"/>
              <a:gd name="connsiteX5" fmla="*/ 3008266 w 3008266"/>
              <a:gd name="connsiteY5" fmla="*/ 257140 h 787741"/>
              <a:gd name="connsiteX6" fmla="*/ 3008266 w 3008266"/>
              <a:gd name="connsiteY6" fmla="*/ 257140 h 787741"/>
              <a:gd name="connsiteX7" fmla="*/ 3008266 w 3008266"/>
              <a:gd name="connsiteY7" fmla="*/ 367343 h 787741"/>
              <a:gd name="connsiteX8" fmla="*/ 3008266 w 3008266"/>
              <a:gd name="connsiteY8" fmla="*/ 440811 h 787741"/>
              <a:gd name="connsiteX9" fmla="*/ 1253444 w 3008266"/>
              <a:gd name="connsiteY9" fmla="*/ 440811 h 787741"/>
              <a:gd name="connsiteX10" fmla="*/ 1606995 w 3008266"/>
              <a:gd name="connsiteY10" fmla="*/ 787741 h 787741"/>
              <a:gd name="connsiteX11" fmla="*/ 501378 w 3008266"/>
              <a:gd name="connsiteY11" fmla="*/ 440811 h 787741"/>
              <a:gd name="connsiteX12" fmla="*/ 0 w 3008266"/>
              <a:gd name="connsiteY12" fmla="*/ 440811 h 787741"/>
              <a:gd name="connsiteX13" fmla="*/ 0 w 3008266"/>
              <a:gd name="connsiteY13" fmla="*/ 367343 h 787741"/>
              <a:gd name="connsiteX14" fmla="*/ 0 w 3008266"/>
              <a:gd name="connsiteY14" fmla="*/ 257140 h 787741"/>
              <a:gd name="connsiteX15" fmla="*/ 0 w 3008266"/>
              <a:gd name="connsiteY15" fmla="*/ 257140 h 787741"/>
              <a:gd name="connsiteX16" fmla="*/ 0 w 3008266"/>
              <a:gd name="connsiteY16" fmla="*/ 0 h 787741"/>
              <a:gd name="connsiteX0" fmla="*/ 0 w 3008266"/>
              <a:gd name="connsiteY0" fmla="*/ 0 h 667042"/>
              <a:gd name="connsiteX1" fmla="*/ 501378 w 3008266"/>
              <a:gd name="connsiteY1" fmla="*/ 0 h 667042"/>
              <a:gd name="connsiteX2" fmla="*/ 501378 w 3008266"/>
              <a:gd name="connsiteY2" fmla="*/ 0 h 667042"/>
              <a:gd name="connsiteX3" fmla="*/ 1253444 w 3008266"/>
              <a:gd name="connsiteY3" fmla="*/ 0 h 667042"/>
              <a:gd name="connsiteX4" fmla="*/ 3008266 w 3008266"/>
              <a:gd name="connsiteY4" fmla="*/ 0 h 667042"/>
              <a:gd name="connsiteX5" fmla="*/ 3008266 w 3008266"/>
              <a:gd name="connsiteY5" fmla="*/ 257140 h 667042"/>
              <a:gd name="connsiteX6" fmla="*/ 3008266 w 3008266"/>
              <a:gd name="connsiteY6" fmla="*/ 257140 h 667042"/>
              <a:gd name="connsiteX7" fmla="*/ 3008266 w 3008266"/>
              <a:gd name="connsiteY7" fmla="*/ 367343 h 667042"/>
              <a:gd name="connsiteX8" fmla="*/ 3008266 w 3008266"/>
              <a:gd name="connsiteY8" fmla="*/ 440811 h 667042"/>
              <a:gd name="connsiteX9" fmla="*/ 1253444 w 3008266"/>
              <a:gd name="connsiteY9" fmla="*/ 440811 h 667042"/>
              <a:gd name="connsiteX10" fmla="*/ 1928008 w 3008266"/>
              <a:gd name="connsiteY10" fmla="*/ 667042 h 667042"/>
              <a:gd name="connsiteX11" fmla="*/ 501378 w 3008266"/>
              <a:gd name="connsiteY11" fmla="*/ 440811 h 667042"/>
              <a:gd name="connsiteX12" fmla="*/ 0 w 3008266"/>
              <a:gd name="connsiteY12" fmla="*/ 440811 h 667042"/>
              <a:gd name="connsiteX13" fmla="*/ 0 w 3008266"/>
              <a:gd name="connsiteY13" fmla="*/ 367343 h 667042"/>
              <a:gd name="connsiteX14" fmla="*/ 0 w 3008266"/>
              <a:gd name="connsiteY14" fmla="*/ 257140 h 667042"/>
              <a:gd name="connsiteX15" fmla="*/ 0 w 3008266"/>
              <a:gd name="connsiteY15" fmla="*/ 257140 h 667042"/>
              <a:gd name="connsiteX16" fmla="*/ 0 w 3008266"/>
              <a:gd name="connsiteY16" fmla="*/ 0 h 66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08266" h="667042">
                <a:moveTo>
                  <a:pt x="0" y="0"/>
                </a:moveTo>
                <a:lnTo>
                  <a:pt x="501378" y="0"/>
                </a:lnTo>
                <a:lnTo>
                  <a:pt x="501378" y="0"/>
                </a:lnTo>
                <a:lnTo>
                  <a:pt x="1253444" y="0"/>
                </a:lnTo>
                <a:lnTo>
                  <a:pt x="3008266" y="0"/>
                </a:lnTo>
                <a:lnTo>
                  <a:pt x="3008266" y="257140"/>
                </a:lnTo>
                <a:lnTo>
                  <a:pt x="3008266" y="257140"/>
                </a:lnTo>
                <a:lnTo>
                  <a:pt x="3008266" y="367343"/>
                </a:lnTo>
                <a:lnTo>
                  <a:pt x="3008266" y="440811"/>
                </a:lnTo>
                <a:lnTo>
                  <a:pt x="1253444" y="440811"/>
                </a:lnTo>
                <a:lnTo>
                  <a:pt x="1928008" y="667042"/>
                </a:lnTo>
                <a:lnTo>
                  <a:pt x="501378" y="440811"/>
                </a:lnTo>
                <a:lnTo>
                  <a:pt x="0" y="440811"/>
                </a:lnTo>
                <a:lnTo>
                  <a:pt x="0" y="367343"/>
                </a:lnTo>
                <a:lnTo>
                  <a:pt x="0" y="257140"/>
                </a:lnTo>
                <a:lnTo>
                  <a:pt x="0" y="25714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Maynooth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Pontifical University</a:t>
            </a:r>
            <a:endParaRPr lang="en-IE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61987" y="1989138"/>
            <a:ext cx="8420100" cy="344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defRPr/>
            </a:pPr>
            <a:endParaRPr lang="en-IE" sz="2800" dirty="0" smtClean="0">
              <a:solidFill>
                <a:prstClr val="black"/>
              </a:solidFill>
              <a:latin typeface="Myriad Pro" pitchFamily="34" charset="0"/>
            </a:endParaRPr>
          </a:p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GB" sz="2400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086" y="316316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Why apply to HEAR?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410492" y="1742303"/>
            <a:ext cx="6654800" cy="1945615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E94159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Reduced points CAO offers 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in the participating colleges provided you meet the minimum entry requirements</a:t>
            </a:r>
            <a:r>
              <a:rPr lang="en-IE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Rectangular Callout 7"/>
          <p:cNvSpPr/>
          <p:nvPr/>
        </p:nvSpPr>
        <p:spPr>
          <a:xfrm>
            <a:off x="2785299" y="3454400"/>
            <a:ext cx="6296787" cy="227439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98408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6081206" y="1998408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IE" sz="1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 smtClean="0">
                <a:solidFill>
                  <a:prstClr val="white">
                    <a:lumMod val="95000"/>
                  </a:prstClr>
                </a:solidFill>
                <a:cs typeface="Arial" panose="020B0604020202020204" pitchFamily="34" charset="0"/>
              </a:rPr>
              <a:t>Post-entry </a:t>
            </a:r>
            <a:r>
              <a:rPr lang="en-IE" sz="2600" b="1" dirty="0">
                <a:solidFill>
                  <a:prstClr val="white">
                    <a:lumMod val="95000"/>
                  </a:prstClr>
                </a:solidFill>
                <a:cs typeface="Arial" panose="020B0604020202020204" pitchFamily="34" charset="0"/>
              </a:rPr>
              <a:t>supports </a:t>
            </a:r>
            <a:r>
              <a:rPr lang="en-IE" sz="2600" dirty="0">
                <a:solidFill>
                  <a:prstClr val="white">
                    <a:lumMod val="95000"/>
                  </a:prstClr>
                </a:solidFill>
                <a:cs typeface="Arial" panose="020B0604020202020204" pitchFamily="34" charset="0"/>
              </a:rPr>
              <a:t>such as financial, academic, social and personal.</a:t>
            </a:r>
          </a:p>
        </p:txBody>
      </p:sp>
    </p:spTree>
    <p:extLst>
      <p:ext uri="{BB962C8B-B14F-4D97-AF65-F5344CB8AC3E}">
        <p14:creationId xmlns:p14="http://schemas.microsoft.com/office/powerpoint/2010/main" val="7021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30076"/>
              </p:ext>
            </p:extLst>
          </p:nvPr>
        </p:nvGraphicFramePr>
        <p:xfrm>
          <a:off x="1087677" y="1520327"/>
          <a:ext cx="7668016" cy="487827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80000"/>
                <a:gridCol w="7188016"/>
              </a:tblGrid>
              <a:tr h="708136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IE" sz="20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j-lt"/>
                          <a:cs typeface="Arial" panose="020B0604020202020204" pitchFamily="34" charset="0"/>
                        </a:rPr>
                        <a:t>Was your household income on</a:t>
                      </a:r>
                      <a:r>
                        <a:rPr lang="en-IE" sz="20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j-lt"/>
                          <a:cs typeface="Arial" panose="020B0604020202020204" pitchFamily="34" charset="0"/>
                        </a:rPr>
                        <a:t> or below €45,790 in 2014?</a:t>
                      </a:r>
                      <a:endParaRPr lang="en-IE" sz="20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Do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you or your family have a Medical Card/GP Visit Card?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1022864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Did your parents/guardians receive a means-tested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social welfare payment for at least 26 weeks in 2014?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22864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Is your parents’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or guardians’ employment status under-represented in Higher Education? 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Have you attended a DEIS second level school for five years?</a:t>
                      </a:r>
                    </a:p>
                  </a:txBody>
                  <a:tcPr/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Do you live in an area of concentrated disadvantage?</a:t>
                      </a: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7086" y="327832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Should I apply?</a:t>
            </a:r>
          </a:p>
        </p:txBody>
      </p:sp>
    </p:spTree>
    <p:extLst>
      <p:ext uri="{BB962C8B-B14F-4D97-AF65-F5344CB8AC3E}">
        <p14:creationId xmlns:p14="http://schemas.microsoft.com/office/powerpoint/2010/main" val="26272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509" y="1259884"/>
            <a:ext cx="8596982" cy="470898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You must meet the </a:t>
            </a:r>
            <a:endParaRPr lang="en-IE" sz="5000" dirty="0" smtClean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ctr"/>
            <a:r>
              <a:rPr lang="en-IE" sz="5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HEAR 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income limit </a:t>
            </a:r>
          </a:p>
          <a:p>
            <a:pPr algn="ctr"/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plus </a:t>
            </a:r>
          </a:p>
          <a:p>
            <a:pPr algn="ctr"/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the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right combination </a:t>
            </a:r>
            <a:endParaRPr lang="en-IE" sz="5000" b="1" dirty="0" smtClean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ctr"/>
            <a:r>
              <a:rPr lang="en-IE" sz="5000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</a:t>
            </a:r>
            <a:r>
              <a:rPr lang="en-IE" sz="5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2 </a:t>
            </a:r>
            <a:r>
              <a:rPr lang="en-IE" sz="5000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other</a:t>
            </a:r>
            <a:r>
              <a:rPr lang="en-IE" sz="5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indicators to 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be </a:t>
            </a:r>
            <a:r>
              <a:rPr lang="en-IE" sz="5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eligible</a:t>
            </a:r>
          </a:p>
          <a:p>
            <a:pPr algn="ctr"/>
            <a:endParaRPr lang="en-IE" sz="5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8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58"/>
          <a:stretch/>
        </p:blipFill>
        <p:spPr>
          <a:xfrm>
            <a:off x="6335158" y="1567505"/>
            <a:ext cx="3408692" cy="474827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54000" y="1560209"/>
            <a:ext cx="5748008" cy="401648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pPr marL="365125" indent="-365125">
              <a:spcBef>
                <a:spcPts val="20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Apply to CAO at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www.cao.ie</a:t>
            </a:r>
            <a:r>
              <a:rPr lang="en-IE" sz="2000" dirty="0">
                <a:solidFill>
                  <a:srgbClr val="CC0066"/>
                </a:solidFill>
                <a:cs typeface="Arial" panose="020B0604020202020204" pitchFamily="34" charset="0"/>
              </a:rPr>
              <a:t>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February 2016</a:t>
            </a:r>
          </a:p>
          <a:p>
            <a:pPr marL="365125" indent="-365125">
              <a:spcBef>
                <a:spcPts val="200"/>
              </a:spcBef>
              <a:buFontTx/>
              <a:buAutoNum type="arabicPeriod"/>
              <a:defRPr/>
            </a:pPr>
            <a:endParaRPr lang="en-IE" sz="2000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Review your HEAR Application Guide </a:t>
            </a:r>
            <a:r>
              <a:rPr lang="en-IE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with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parents or guardians and fill in Sections 1-8.</a:t>
            </a: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65125" indent="-365125">
              <a:spcBef>
                <a:spcPct val="0"/>
              </a:spcBef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3.</a:t>
            </a:r>
            <a:r>
              <a:rPr lang="en-IE" sz="2000" dirty="0">
                <a:solidFill>
                  <a:srgbClr val="CC0066"/>
                </a:solidFill>
                <a:cs typeface="Arial" panose="020B0604020202020204" pitchFamily="34" charset="0"/>
              </a:rPr>
              <a:t> 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Complete all elements of the online HEAR application form 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March 2016</a:t>
            </a:r>
          </a:p>
          <a:p>
            <a:pPr marL="365125" indent="-365125">
              <a:spcBef>
                <a:spcPts val="200"/>
              </a:spcBef>
              <a:defRPr/>
            </a:pPr>
            <a:endParaRPr lang="en-IE" sz="1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65125" indent="-365125">
              <a:spcBef>
                <a:spcPts val="200"/>
              </a:spcBef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4.  Submit </a:t>
            </a:r>
            <a:r>
              <a:rPr lang="en-IE" sz="2000" u="sng" dirty="0">
                <a:solidFill>
                  <a:prstClr val="black"/>
                </a:solidFill>
                <a:cs typeface="Arial" panose="020B0604020202020204" pitchFamily="34" charset="0"/>
              </a:rPr>
              <a:t>clear copies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 of supporting </a:t>
            </a:r>
            <a:r>
              <a:rPr lang="en-IE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documents requested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on your checklist to CAO 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April 2016</a:t>
            </a:r>
            <a:endParaRPr lang="en-IE" sz="2000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algn="ctr"/>
            <a:endParaRPr lang="en-IE" sz="5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" y="301661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How do I </a:t>
            </a:r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apply?</a:t>
            </a:r>
          </a:p>
        </p:txBody>
      </p:sp>
    </p:spTree>
    <p:extLst>
      <p:ext uri="{BB962C8B-B14F-4D97-AF65-F5344CB8AC3E}">
        <p14:creationId xmlns:p14="http://schemas.microsoft.com/office/powerpoint/2010/main" val="42402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indent="-660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IE" sz="1600" dirty="0" smtClean="0">
                <a:solidFill>
                  <a:prstClr val="black"/>
                </a:solidFill>
              </a:rPr>
              <a:t>  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193899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How do I know </a:t>
            </a:r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what documents </a:t>
            </a:r>
          </a:p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 </a:t>
            </a:r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need?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3500" y="2077987"/>
            <a:ext cx="8351046" cy="419824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66040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When you fill in your online HEAR application and you will receive a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checklist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at the end.  This is based on the information you provided.</a:t>
            </a:r>
          </a:p>
          <a:p>
            <a:pPr marL="66040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endParaRPr lang="en-IE" sz="2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66040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The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checklist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tells you what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documents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you need to fully complete your HEAR application.</a:t>
            </a:r>
          </a:p>
          <a:p>
            <a:pPr marL="66040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endParaRPr lang="en-IE" sz="2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66040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Send in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all 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documents on checklist to make a complete application before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1 April 2016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 algn="ctr"/>
            <a:endParaRPr lang="en-IE" sz="5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5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334742"/>
              </p:ext>
            </p:extLst>
          </p:nvPr>
        </p:nvGraphicFramePr>
        <p:xfrm>
          <a:off x="1022783" y="1490778"/>
          <a:ext cx="7803717" cy="454475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803717"/>
              </a:tblGrid>
              <a:tr h="983805">
                <a:tc>
                  <a:txBody>
                    <a:bodyPr/>
                    <a:lstStyle/>
                    <a:p>
                      <a:r>
                        <a:rPr kumimoji="0" lang="en-IE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P21 or Self Assessment Letter – Chapter 4 for </a:t>
                      </a:r>
                      <a:r>
                        <a:rPr kumimoji="0" lang="en-IE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2014</a:t>
                      </a:r>
                      <a:endParaRPr lang="en-IE" sz="2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41" marR="91441"/>
                </a:tc>
              </a:tr>
              <a:tr h="12885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Social Welfare Form for </a:t>
                      </a:r>
                      <a:r>
                        <a:rPr kumimoji="0" lang="en-IE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2014 </a:t>
                      </a:r>
                      <a:r>
                        <a:rPr kumimoji="0" lang="en-IE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Signed and Stamped by Social Welfare official</a:t>
                      </a:r>
                    </a:p>
                  </a:txBody>
                  <a:tcPr marL="91441" marR="91441">
                    <a:solidFill>
                      <a:srgbClr val="FFD841"/>
                    </a:solidFill>
                  </a:tcPr>
                </a:tc>
              </a:tr>
              <a:tr h="12885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RP50 Notification of Redundancy or Retirement Lump Sum Letter for </a:t>
                      </a:r>
                      <a:r>
                        <a:rPr kumimoji="0" lang="en-IE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 marL="91441" marR="91441"/>
                </a:tc>
              </a:tr>
              <a:tr h="98380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pitchFamily="34" charset="-128"/>
                          <a:cs typeface="Arial" panose="020B0604020202020204" pitchFamily="34" charset="0"/>
                        </a:rPr>
                        <a:t>Letter from TUSLA for Children in Care</a:t>
                      </a:r>
                    </a:p>
                  </a:txBody>
                  <a:tcPr marL="91441" marR="91441">
                    <a:solidFill>
                      <a:srgbClr val="FFD84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0500" y="301661"/>
            <a:ext cx="8636000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Sample </a:t>
            </a:r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supporting documents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1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1354" y="174999"/>
            <a:ext cx="655503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Should I Apply</a:t>
            </a:r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?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1299530" y="1439608"/>
            <a:ext cx="7811420" cy="4201028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1608099 w 6654800"/>
              <a:gd name="connsiteY9" fmla="*/ 1210388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740250"/>
              <a:gd name="connsiteX1" fmla="*/ 1109133 w 6654800"/>
              <a:gd name="connsiteY1" fmla="*/ 0 h 1740250"/>
              <a:gd name="connsiteX2" fmla="*/ 1109133 w 6654800"/>
              <a:gd name="connsiteY2" fmla="*/ 0 h 1740250"/>
              <a:gd name="connsiteX3" fmla="*/ 2772833 w 6654800"/>
              <a:gd name="connsiteY3" fmla="*/ 0 h 1740250"/>
              <a:gd name="connsiteX4" fmla="*/ 6654800 w 6654800"/>
              <a:gd name="connsiteY4" fmla="*/ 0 h 1740250"/>
              <a:gd name="connsiteX5" fmla="*/ 6654800 w 6654800"/>
              <a:gd name="connsiteY5" fmla="*/ 692749 h 1740250"/>
              <a:gd name="connsiteX6" fmla="*/ 6654800 w 6654800"/>
              <a:gd name="connsiteY6" fmla="*/ 692749 h 1740250"/>
              <a:gd name="connsiteX7" fmla="*/ 6654800 w 6654800"/>
              <a:gd name="connsiteY7" fmla="*/ 989641 h 1740250"/>
              <a:gd name="connsiteX8" fmla="*/ 6654800 w 6654800"/>
              <a:gd name="connsiteY8" fmla="*/ 1187569 h 1740250"/>
              <a:gd name="connsiteX9" fmla="*/ 1608099 w 6654800"/>
              <a:gd name="connsiteY9" fmla="*/ 1210388 h 1740250"/>
              <a:gd name="connsiteX10" fmla="*/ 312241 w 6654800"/>
              <a:gd name="connsiteY10" fmla="*/ 1740250 h 1740250"/>
              <a:gd name="connsiteX11" fmla="*/ 639233 w 6654800"/>
              <a:gd name="connsiteY11" fmla="*/ 1225669 h 1740250"/>
              <a:gd name="connsiteX12" fmla="*/ 0 w 6654800"/>
              <a:gd name="connsiteY12" fmla="*/ 1187569 h 1740250"/>
              <a:gd name="connsiteX13" fmla="*/ 0 w 6654800"/>
              <a:gd name="connsiteY13" fmla="*/ 989641 h 1740250"/>
              <a:gd name="connsiteX14" fmla="*/ 0 w 6654800"/>
              <a:gd name="connsiteY14" fmla="*/ 692749 h 1740250"/>
              <a:gd name="connsiteX15" fmla="*/ 0 w 6654800"/>
              <a:gd name="connsiteY15" fmla="*/ 692749 h 1740250"/>
              <a:gd name="connsiteX16" fmla="*/ 0 w 6654800"/>
              <a:gd name="connsiteY16" fmla="*/ 0 h 17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740250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1608099" y="1210388"/>
                </a:lnTo>
                <a:lnTo>
                  <a:pt x="312241" y="1740250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rtlCol="0" anchor="t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If your disability has had a negative impact </a:t>
            </a:r>
            <a:r>
              <a:rPr lang="en-IE" sz="2400" dirty="0">
                <a:solidFill>
                  <a:prstClr val="black"/>
                </a:solidFill>
                <a:latin typeface="+mj-lt"/>
              </a:rPr>
              <a:t>on </a:t>
            </a: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your educational </a:t>
            </a:r>
            <a:r>
              <a:rPr lang="en-IE" sz="2400" dirty="0">
                <a:solidFill>
                  <a:prstClr val="black"/>
                </a:solidFill>
                <a:latin typeface="+mj-lt"/>
              </a:rPr>
              <a:t>performance in school.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/>
                </a:solidFill>
                <a:latin typeface="+mj-lt"/>
              </a:rPr>
              <a:t>Y</a:t>
            </a: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ou may not </a:t>
            </a:r>
            <a:r>
              <a:rPr lang="en-IE" sz="2400" dirty="0">
                <a:solidFill>
                  <a:prstClr val="black"/>
                </a:solidFill>
                <a:latin typeface="+mj-lt"/>
              </a:rPr>
              <a:t>be able to meet the points for </a:t>
            </a: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your preferred </a:t>
            </a:r>
            <a:r>
              <a:rPr lang="en-IE" sz="2400" dirty="0">
                <a:solidFill>
                  <a:prstClr val="black"/>
                </a:solidFill>
                <a:latin typeface="+mj-lt"/>
              </a:rPr>
              <a:t>course due to the impact of disability.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You are under 23 </a:t>
            </a:r>
            <a:r>
              <a:rPr lang="en-IE" sz="2400" dirty="0">
                <a:solidFill>
                  <a:prstClr val="black"/>
                </a:solidFill>
                <a:latin typeface="+mj-lt"/>
              </a:rPr>
              <a:t>years as at </a:t>
            </a:r>
            <a:r>
              <a:rPr lang="en-IE" sz="2400" b="1" dirty="0" smtClean="0">
                <a:solidFill>
                  <a:prstClr val="black"/>
                </a:solidFill>
                <a:latin typeface="+mj-lt"/>
              </a:rPr>
              <a:t>1 January 2016</a:t>
            </a:r>
            <a:r>
              <a:rPr lang="en-IE" sz="2400" dirty="0" smtClean="0">
                <a:solidFill>
                  <a:prstClr val="black"/>
                </a:solidFill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 smtClean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 smtClean="0">
              <a:solidFill>
                <a:prstClr val="black"/>
              </a:solidFill>
              <a:latin typeface="+mj-lt"/>
            </a:endParaRPr>
          </a:p>
          <a:p>
            <a:endParaRPr lang="en-IE" sz="2400" dirty="0" smtClean="0">
              <a:solidFill>
                <a:prstClr val="black"/>
              </a:solidFill>
              <a:latin typeface="+mj-lt"/>
            </a:endParaRPr>
          </a:p>
          <a:p>
            <a:endParaRPr lang="en-IE" sz="2400" dirty="0">
              <a:solidFill>
                <a:prstClr val="black"/>
              </a:solidFill>
              <a:latin typeface="+mj-lt"/>
            </a:endParaRPr>
          </a:p>
          <a:p>
            <a:endParaRPr lang="en-IE" sz="2400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3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indent="-660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IE" sz="1600" dirty="0" smtClean="0">
                <a:solidFill>
                  <a:prstClr val="black"/>
                </a:solidFill>
              </a:rPr>
              <a:t>  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996029" y="5492952"/>
            <a:ext cx="3308285" cy="1022782"/>
          </a:xfrm>
          <a:prstGeom prst="wedgeRoundRectCallout">
            <a:avLst>
              <a:gd name="adj1" fmla="val 28164"/>
              <a:gd name="adj2" fmla="val 66539"/>
              <a:gd name="adj3" fmla="val 16667"/>
            </a:avLst>
          </a:prstGeom>
          <a:solidFill>
            <a:schemeClr val="bg1"/>
          </a:solidFill>
          <a:ln w="63500">
            <a:noFil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 smtClean="0">
                <a:solidFill>
                  <a:prstClr val="black"/>
                </a:solidFill>
                <a:cs typeface="Arial" panose="020B0604020202020204" pitchFamily="34" charset="0"/>
              </a:rPr>
              <a:t>Keep proof of postage.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 smtClean="0">
                <a:solidFill>
                  <a:prstClr val="black"/>
                </a:solidFill>
                <a:cs typeface="Arial" panose="020B0604020202020204" pitchFamily="34" charset="0"/>
              </a:rPr>
              <a:t>Deadlines!</a:t>
            </a:r>
            <a:endParaRPr lang="en-GB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" y="301661"/>
            <a:ext cx="5054600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Helpful Tips</a:t>
            </a:r>
          </a:p>
        </p:txBody>
      </p:sp>
      <p:sp>
        <p:nvSpPr>
          <p:cNvPr id="10" name="Rectangular Callout 7"/>
          <p:cNvSpPr/>
          <p:nvPr/>
        </p:nvSpPr>
        <p:spPr>
          <a:xfrm>
            <a:off x="560390" y="1439608"/>
            <a:ext cx="8736803" cy="247435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E94159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prstClr val="black"/>
                </a:solidFill>
                <a:cs typeface="Arial" panose="020B0604020202020204" pitchFamily="34" charset="0"/>
              </a:rPr>
              <a:t>Study and fill in the guide carefully with your parents / guardians</a:t>
            </a:r>
            <a:r>
              <a:rPr lang="en-IE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spcBef>
                <a:spcPct val="20000"/>
              </a:spcBef>
            </a:pPr>
            <a:endParaRPr lang="en-IE" sz="10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Complete </a:t>
            </a:r>
            <a:r>
              <a:rPr lang="en-IE" sz="2000" b="1" dirty="0">
                <a:solidFill>
                  <a:prstClr val="black"/>
                </a:solidFill>
                <a:cs typeface="Arial" panose="020B0604020202020204" pitchFamily="34" charset="0"/>
              </a:rPr>
              <a:t>the online application accurately.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Accurate description of Parental Occupation.</a:t>
            </a:r>
            <a:endParaRPr lang="en-IE" sz="20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1" name="Rectangular Callout 7"/>
          <p:cNvSpPr/>
          <p:nvPr/>
        </p:nvSpPr>
        <p:spPr>
          <a:xfrm>
            <a:off x="1196589" y="3437455"/>
            <a:ext cx="8521696" cy="3305946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98408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6081206" y="1998408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IE" sz="1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prstClr val="white"/>
                </a:solidFill>
                <a:cs typeface="Arial" panose="020B0604020202020204" pitchFamily="34" charset="0"/>
              </a:rPr>
              <a:t>Request the required supporting documentation early.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en-IE" sz="20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prstClr val="white"/>
                </a:solidFill>
                <a:cs typeface="Arial" panose="020B0604020202020204" pitchFamily="34" charset="0"/>
              </a:rPr>
              <a:t>Send good quality copies of all pages of the correct documents.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20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prstClr val="white"/>
                </a:solidFill>
                <a:cs typeface="Arial" panose="020B0604020202020204" pitchFamily="34" charset="0"/>
              </a:rPr>
              <a:t>Submit all supporting documents requested.</a:t>
            </a:r>
          </a:p>
        </p:txBody>
      </p:sp>
    </p:spTree>
    <p:extLst>
      <p:ext uri="{BB962C8B-B14F-4D97-AF65-F5344CB8AC3E}">
        <p14:creationId xmlns:p14="http://schemas.microsoft.com/office/powerpoint/2010/main" val="325189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08464"/>
              </p:ext>
            </p:extLst>
          </p:nvPr>
        </p:nvGraphicFramePr>
        <p:xfrm>
          <a:off x="694063" y="1635291"/>
          <a:ext cx="8582139" cy="311396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649118"/>
                <a:gridCol w="393302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DARE &amp; HEAR closing date</a:t>
                      </a:r>
                    </a:p>
                  </a:txBody>
                  <a:tcPr marL="91441" marR="91441" marT="45714" marB="45714" horzOverflow="overflow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 March 2016</a:t>
                      </a:r>
                    </a:p>
                  </a:txBody>
                  <a:tcPr marL="91441" marR="91441" marT="45714" marB="45714" horzOverflow="overflow"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Supporting documents closing date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 April 2016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Notification of eligibility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Late June 2016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Application recheck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July 2016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HEAR/DARE offers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August 2016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College Orientation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cs typeface="Arial" panose="020B0604020202020204" pitchFamily="34" charset="0"/>
                        </a:rPr>
                        <a:t>Late Aug /Early Sept 2016</a:t>
                      </a:r>
                    </a:p>
                  </a:txBody>
                  <a:tcPr marL="91441" marR="91441" marT="45714" marB="45714" horzOverflow="overflow"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marL="91441" marR="91441" marT="45714" marB="45714" horzOverflow="overflow">
                    <a:solidFill>
                      <a:srgbClr val="FFD84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1354" y="174999"/>
            <a:ext cx="615674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DARE / HEAR Timeline</a:t>
            </a:r>
          </a:p>
        </p:txBody>
      </p:sp>
    </p:spTree>
    <p:extLst>
      <p:ext uri="{BB962C8B-B14F-4D97-AF65-F5344CB8AC3E}">
        <p14:creationId xmlns:p14="http://schemas.microsoft.com/office/powerpoint/2010/main" val="3106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1354" y="174999"/>
            <a:ext cx="615674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Remember</a:t>
            </a:r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2800" y="994830"/>
            <a:ext cx="8351046" cy="5497059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18245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182450 h 2046426"/>
              <a:gd name="connsiteX0" fmla="*/ 0 w 6858000"/>
              <a:gd name="connsiteY0" fmla="*/ 182450 h 1578899"/>
              <a:gd name="connsiteX1" fmla="*/ 6858000 w 6858000"/>
              <a:gd name="connsiteY1" fmla="*/ 0 h 1578899"/>
              <a:gd name="connsiteX2" fmla="*/ 6832600 w 6858000"/>
              <a:gd name="connsiteY2" fmla="*/ 1500326 h 1578899"/>
              <a:gd name="connsiteX3" fmla="*/ 23130 w 6858000"/>
              <a:gd name="connsiteY3" fmla="*/ 1578899 h 1578899"/>
              <a:gd name="connsiteX4" fmla="*/ 0 w 6858000"/>
              <a:gd name="connsiteY4" fmla="*/ 182450 h 15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578899">
                <a:moveTo>
                  <a:pt x="0" y="18245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23130" y="1578899"/>
                </a:lnTo>
                <a:cubicBezTo>
                  <a:pt x="18897" y="896757"/>
                  <a:pt x="4233" y="864592"/>
                  <a:pt x="0" y="18245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IE" sz="2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r>
              <a:rPr lang="en-IE" sz="50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You can apply to both </a:t>
            </a:r>
            <a:endParaRPr lang="en-IE" sz="5000" b="1" dirty="0" smtClean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r>
              <a:rPr lang="en-IE" sz="8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DARE </a:t>
            </a:r>
            <a:r>
              <a:rPr lang="en-IE" sz="80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&amp; </a:t>
            </a:r>
            <a:r>
              <a:rPr lang="en-IE" sz="8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HEAR</a:t>
            </a: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endParaRPr lang="en-IE" sz="2000" b="1" dirty="0" smtClean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r>
              <a:rPr lang="en-IE" sz="3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Applicants who are both DARE and HEAR eligible </a:t>
            </a:r>
            <a:r>
              <a:rPr lang="en-IE" sz="3200" dirty="0" smtClean="0">
                <a:solidFill>
                  <a:prstClr val="black"/>
                </a:solidFill>
              </a:rPr>
              <a:t>will be prioritised by colleges when allocating </a:t>
            </a:r>
            <a:r>
              <a:rPr lang="en-IE" sz="3200" dirty="0">
                <a:solidFill>
                  <a:prstClr val="black"/>
                </a:solidFill>
              </a:rPr>
              <a:t>reduced points places</a:t>
            </a:r>
            <a:r>
              <a:rPr lang="en-IE" sz="3200" dirty="0" smtClean="0">
                <a:solidFill>
                  <a:prstClr val="black"/>
                </a:solidFill>
              </a:rPr>
              <a:t>.</a:t>
            </a:r>
            <a:endParaRPr lang="en-IE" sz="3000" b="1" dirty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6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60400" indent="-660400">
              <a:buClr>
                <a:srgbClr val="0070C0"/>
              </a:buClr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Clr>
                <a:srgbClr val="0070C0"/>
              </a:buClr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025" y="0"/>
            <a:ext cx="493395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5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95" y="1600201"/>
            <a:ext cx="8915400" cy="4525963"/>
          </a:xfrm>
        </p:spPr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595" y="317838"/>
            <a:ext cx="62659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Further Information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220" y="1511302"/>
            <a:ext cx="6937550" cy="4910138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29414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-596898" y="3351450"/>
            <a:ext cx="8280401" cy="193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>
              <a:spcBef>
                <a:spcPct val="50000"/>
              </a:spcBef>
            </a:pPr>
            <a:r>
              <a:rPr lang="en-IE" sz="3000" b="1" dirty="0" smtClean="0">
                <a:solidFill>
                  <a:prstClr val="black"/>
                </a:solidFill>
                <a:ea typeface="ヒラギノ角ゴ Pro W3" charset="-128"/>
              </a:rPr>
              <a:t>	</a:t>
            </a:r>
            <a:r>
              <a:rPr lang="en-IE" sz="3000" dirty="0" smtClean="0">
                <a:solidFill>
                  <a:prstClr val="black"/>
                </a:solidFill>
                <a:latin typeface="Myriad Pro" pitchFamily="34" charset="0"/>
                <a:ea typeface="ヒラギノ角ゴ Pro W3" charset="-128"/>
              </a:rPr>
              <a:t>			  			</a:t>
            </a:r>
            <a:endParaRPr lang="en-IE" sz="3000" b="1" dirty="0">
              <a:solidFill>
                <a:prstClr val="black"/>
              </a:solidFill>
              <a:ea typeface="ヒラギノ角ゴ Pro W3" charset="-128"/>
            </a:endParaRPr>
          </a:p>
          <a:p>
            <a:pPr lvl="4">
              <a:spcBef>
                <a:spcPct val="50000"/>
              </a:spcBef>
            </a:pPr>
            <a:r>
              <a:rPr lang="en-IE" sz="3000" b="1" dirty="0" smtClean="0">
                <a:solidFill>
                  <a:prstClr val="black"/>
                </a:solidFill>
                <a:ea typeface="ヒラギノ角ゴ Pro W3" charset="-128"/>
              </a:rPr>
              <a:t>							</a:t>
            </a:r>
          </a:p>
          <a:p>
            <a:pPr lvl="4">
              <a:spcBef>
                <a:spcPct val="50000"/>
              </a:spcBef>
            </a:pPr>
            <a:r>
              <a:rPr lang="en-IE" sz="3000" b="1" dirty="0">
                <a:solidFill>
                  <a:prstClr val="black"/>
                </a:solidFill>
                <a:ea typeface="ヒラギノ角ゴ Pro W3" charset="-128"/>
              </a:rPr>
              <a:t>	</a:t>
            </a:r>
            <a:r>
              <a:rPr lang="en-IE" sz="3000" b="1" dirty="0" smtClean="0">
                <a:solidFill>
                  <a:prstClr val="black"/>
                </a:solidFill>
                <a:ea typeface="ヒラギノ角ゴ Pro W3" charset="-128"/>
              </a:rPr>
              <a:t>					</a:t>
            </a:r>
            <a:endParaRPr lang="en-IE" sz="3000" b="1" dirty="0">
              <a:solidFill>
                <a:prstClr val="black"/>
              </a:solidFill>
              <a:ea typeface="ヒラギノ角ゴ Pro W3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2765" y="1417638"/>
            <a:ext cx="7782931" cy="542165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18245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182450 h 2046426"/>
              <a:gd name="connsiteX0" fmla="*/ 0 w 6858000"/>
              <a:gd name="connsiteY0" fmla="*/ 182450 h 1578899"/>
              <a:gd name="connsiteX1" fmla="*/ 6858000 w 6858000"/>
              <a:gd name="connsiteY1" fmla="*/ 0 h 1578899"/>
              <a:gd name="connsiteX2" fmla="*/ 6832600 w 6858000"/>
              <a:gd name="connsiteY2" fmla="*/ 1500326 h 1578899"/>
              <a:gd name="connsiteX3" fmla="*/ 23130 w 6858000"/>
              <a:gd name="connsiteY3" fmla="*/ 1578899 h 1578899"/>
              <a:gd name="connsiteX4" fmla="*/ 0 w 6858000"/>
              <a:gd name="connsiteY4" fmla="*/ 182450 h 15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578899">
                <a:moveTo>
                  <a:pt x="0" y="18245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23130" y="1578899"/>
                </a:lnTo>
                <a:cubicBezTo>
                  <a:pt x="18897" y="896757"/>
                  <a:pt x="4233" y="864592"/>
                  <a:pt x="0" y="18245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4">
              <a:spcBef>
                <a:spcPct val="50000"/>
              </a:spcBef>
            </a:pPr>
            <a:endParaRPr lang="en-IE" sz="3000" b="1" dirty="0" smtClean="0">
              <a:solidFill>
                <a:prstClr val="black"/>
              </a:solidFill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0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	</a:t>
            </a:r>
            <a:r>
              <a:rPr lang="en-IE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						</a:t>
            </a:r>
            <a:r>
              <a:rPr lang="en-IE" sz="35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cao.ie</a:t>
            </a:r>
            <a:endParaRPr lang="en-IE" sz="3500" b="1" dirty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5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						</a:t>
            </a:r>
            <a:endParaRPr lang="en-IE" sz="3500" b="1" dirty="0" smtClean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5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							</a:t>
            </a:r>
            <a:r>
              <a:rPr lang="en-IE" sz="35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susi.ie</a:t>
            </a:r>
            <a:endParaRPr lang="en-IE" sz="3500" b="1" dirty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5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	</a:t>
            </a:r>
          </a:p>
          <a:p>
            <a:pPr lvl="4">
              <a:spcBef>
                <a:spcPct val="50000"/>
              </a:spcBef>
            </a:pPr>
            <a:r>
              <a:rPr lang="en-IE" sz="35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							</a:t>
            </a:r>
            <a:r>
              <a:rPr lang="en-IE" sz="35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qualifax.ie</a:t>
            </a:r>
          </a:p>
          <a:p>
            <a:pPr lvl="4">
              <a:spcBef>
                <a:spcPct val="50000"/>
              </a:spcBef>
            </a:pPr>
            <a:endParaRPr lang="en-IE" sz="3000" b="1" dirty="0">
              <a:solidFill>
                <a:prstClr val="black"/>
              </a:solidFill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7959" b="19215"/>
          <a:stretch/>
        </p:blipFill>
        <p:spPr>
          <a:xfrm>
            <a:off x="1984916" y="2120077"/>
            <a:ext cx="2887228" cy="8811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18202"/>
          <a:stretch/>
        </p:blipFill>
        <p:spPr>
          <a:xfrm>
            <a:off x="2036688" y="5161987"/>
            <a:ext cx="2546077" cy="10290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703" y="3489800"/>
            <a:ext cx="2039301" cy="14105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31354" y="174999"/>
            <a:ext cx="615674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8624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1354" y="174999"/>
            <a:ext cx="615674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Follow us on…..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50" y="1874837"/>
            <a:ext cx="5734050" cy="1076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3673436"/>
            <a:ext cx="81153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7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1354" y="174999"/>
            <a:ext cx="655503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Benefits of DARE</a:t>
            </a:r>
          </a:p>
        </p:txBody>
      </p:sp>
      <p:sp>
        <p:nvSpPr>
          <p:cNvPr id="2" name="Snip Single Corner Rectangle 1"/>
          <p:cNvSpPr/>
          <p:nvPr/>
        </p:nvSpPr>
        <p:spPr>
          <a:xfrm>
            <a:off x="661012" y="1371669"/>
            <a:ext cx="8383836" cy="4566424"/>
          </a:xfrm>
          <a:prstGeom prst="snip1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b="1" dirty="0">
                <a:solidFill>
                  <a:prstClr val="black"/>
                </a:solidFill>
              </a:rPr>
              <a:t>Reduced </a:t>
            </a:r>
            <a:r>
              <a:rPr lang="en-IE" sz="2000" b="1" dirty="0" smtClean="0">
                <a:solidFill>
                  <a:prstClr val="black"/>
                </a:solidFill>
              </a:rPr>
              <a:t>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prstClr val="black"/>
                </a:solidFill>
              </a:rPr>
              <a:t>An example: If </a:t>
            </a:r>
            <a:r>
              <a:rPr lang="en-IE" sz="2000" dirty="0">
                <a:solidFill>
                  <a:prstClr val="black"/>
                </a:solidFill>
              </a:rPr>
              <a:t>the Leaving Certificate points for a course is 360 points, an eligible DARE applicant could be offered a place with a lower points score e.g. 350 points.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Applicants need to meet entry and programme requirements to be considered for a DARE reduced points offer.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amount of points a particular course is reduced by is dependent on: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 The overall number of places on the 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number of reserved DARE places on the 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number of DARE eligible applicants competing for these reserved places.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reduction in points for DARE places can vary every year.</a:t>
            </a:r>
          </a:p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10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97682" y="1443210"/>
            <a:ext cx="3553750" cy="712886"/>
          </a:xfrm>
          <a:prstGeom prst="wedgeRoundRectCallout">
            <a:avLst>
              <a:gd name="adj1" fmla="val 28164"/>
              <a:gd name="adj2" fmla="val 66539"/>
              <a:gd name="adj3" fmla="val 16667"/>
            </a:avLst>
          </a:prstGeom>
          <a:solidFill>
            <a:schemeClr val="bg1"/>
          </a:solidFill>
          <a:ln w="63500">
            <a:noFil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College supports </a:t>
            </a:r>
            <a:r>
              <a:rPr lang="en-IE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may include</a:t>
            </a:r>
            <a:r>
              <a:rPr lang="en-IE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" y="301661"/>
            <a:ext cx="5054600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Benefits of DARE</a:t>
            </a:r>
          </a:p>
        </p:txBody>
      </p:sp>
      <p:sp>
        <p:nvSpPr>
          <p:cNvPr id="11" name="Rectangular Callout 7"/>
          <p:cNvSpPr/>
          <p:nvPr/>
        </p:nvSpPr>
        <p:spPr>
          <a:xfrm>
            <a:off x="1458895" y="4215189"/>
            <a:ext cx="8167320" cy="2545782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538897"/>
              <a:gd name="connsiteX1" fmla="*/ 1109133 w 6654800"/>
              <a:gd name="connsiteY1" fmla="*/ 0 h 1538897"/>
              <a:gd name="connsiteX2" fmla="*/ 1109133 w 6654800"/>
              <a:gd name="connsiteY2" fmla="*/ 0 h 1538897"/>
              <a:gd name="connsiteX3" fmla="*/ 2772833 w 6654800"/>
              <a:gd name="connsiteY3" fmla="*/ 0 h 1538897"/>
              <a:gd name="connsiteX4" fmla="*/ 6654800 w 6654800"/>
              <a:gd name="connsiteY4" fmla="*/ 0 h 1538897"/>
              <a:gd name="connsiteX5" fmla="*/ 6654800 w 6654800"/>
              <a:gd name="connsiteY5" fmla="*/ 692749 h 1538897"/>
              <a:gd name="connsiteX6" fmla="*/ 6654800 w 6654800"/>
              <a:gd name="connsiteY6" fmla="*/ 692749 h 1538897"/>
              <a:gd name="connsiteX7" fmla="*/ 6654800 w 6654800"/>
              <a:gd name="connsiteY7" fmla="*/ 989641 h 1538897"/>
              <a:gd name="connsiteX8" fmla="*/ 6654800 w 6654800"/>
              <a:gd name="connsiteY8" fmla="*/ 1187569 h 1538897"/>
              <a:gd name="connsiteX9" fmla="*/ 5135033 w 6654800"/>
              <a:gd name="connsiteY9" fmla="*/ 1208686 h 1538897"/>
              <a:gd name="connsiteX10" fmla="*/ 5156612 w 6654800"/>
              <a:gd name="connsiteY10" fmla="*/ 1538897 h 1538897"/>
              <a:gd name="connsiteX11" fmla="*/ 4474633 w 6654800"/>
              <a:gd name="connsiteY11" fmla="*/ 1003937 h 1538897"/>
              <a:gd name="connsiteX12" fmla="*/ 25400 w 6654800"/>
              <a:gd name="connsiteY12" fmla="*/ 1335389 h 1538897"/>
              <a:gd name="connsiteX13" fmla="*/ 0 w 6654800"/>
              <a:gd name="connsiteY13" fmla="*/ 989641 h 1538897"/>
              <a:gd name="connsiteX14" fmla="*/ 0 w 6654800"/>
              <a:gd name="connsiteY14" fmla="*/ 692749 h 1538897"/>
              <a:gd name="connsiteX15" fmla="*/ 0 w 6654800"/>
              <a:gd name="connsiteY15" fmla="*/ 692749 h 1538897"/>
              <a:gd name="connsiteX16" fmla="*/ 0 w 6654800"/>
              <a:gd name="connsiteY16" fmla="*/ 0 h 153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538897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5156612" y="1538897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200" b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 smtClean="0">
                <a:solidFill>
                  <a:schemeClr val="bg1"/>
                </a:solidFill>
              </a:rPr>
              <a:t>You </a:t>
            </a:r>
            <a:r>
              <a:rPr lang="en-IE" sz="2200" b="1" dirty="0">
                <a:solidFill>
                  <a:schemeClr val="bg1"/>
                </a:solidFill>
              </a:rPr>
              <a:t>don’t have to be eligible for DARE to get support in college</a:t>
            </a:r>
            <a:r>
              <a:rPr lang="en-IE" sz="22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</a:rPr>
              <a:t>A needs assessment is conducted to identify your specific support requirements</a:t>
            </a:r>
            <a:r>
              <a:rPr lang="en-IE" sz="10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Rectangular Callout 7"/>
          <p:cNvSpPr/>
          <p:nvPr/>
        </p:nvSpPr>
        <p:spPr>
          <a:xfrm>
            <a:off x="617144" y="2432187"/>
            <a:ext cx="8736803" cy="247435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numCol="2"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Orientation Programmes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Learning Support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Assistive </a:t>
            </a:r>
            <a:r>
              <a:rPr lang="en-IE" b="1" dirty="0" smtClean="0"/>
              <a:t>Technology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Library Support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Exam Accommodations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Educational Support Worker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Academic Tuition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000" b="1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3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8617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Disabilities eligible </a:t>
            </a:r>
            <a:r>
              <a:rPr lang="en-IE" sz="5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for consideration</a:t>
            </a:r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877" y="1431371"/>
            <a:ext cx="8137617" cy="4524485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	</a:t>
            </a:r>
            <a:r>
              <a:rPr lang="en-IE" sz="2000" dirty="0">
                <a:latin typeface="+mj-lt"/>
                <a:cs typeface="Arial" panose="020B0604020202020204" pitchFamily="34" charset="0"/>
              </a:rPr>
              <a:t>Autistic Spectrum Disorders (including Asperger’s Syndrome)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ADD / ADHD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Blind / Vision Impaired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Deaf / Hard of Hearing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DCD – Dyspraxia/Dysgraphia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Mental Health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Conditions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Neurological Conditions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(incl. </a:t>
            </a:r>
            <a:r>
              <a:rPr lang="en-IE" sz="2000" dirty="0">
                <a:cs typeface="Arial" panose="020B0604020202020204" pitchFamily="34" charset="0"/>
              </a:rPr>
              <a:t>Brain </a:t>
            </a:r>
            <a:r>
              <a:rPr lang="en-IE" sz="2000" dirty="0" smtClean="0">
                <a:cs typeface="Arial" panose="020B0604020202020204" pitchFamily="34" charset="0"/>
              </a:rPr>
              <a:t>Injury &amp; Epilepsy)</a:t>
            </a: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Speech </a:t>
            </a:r>
            <a:r>
              <a:rPr lang="en-IE" sz="2000" dirty="0">
                <a:latin typeface="+mj-lt"/>
                <a:cs typeface="Arial" panose="020B0604020202020204" pitchFamily="34" charset="0"/>
              </a:rPr>
              <a:t>&amp; Language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Communication Disorder</a:t>
            </a: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Significant Ongoing Illness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Physical Disability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Specific Learning Difficulty (Dyslexia &amp; Dyscalculia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)</a:t>
            </a: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73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4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" y="301661"/>
            <a:ext cx="6364536" cy="8617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Educational Impact</a:t>
            </a:r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2705" y="1545799"/>
            <a:ext cx="8449938" cy="531220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848AC4"/>
          </a:solidFill>
        </p:spPr>
        <p:txBody>
          <a:bodyPr wrap="square" tIns="180000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On your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Learning</a:t>
            </a:r>
            <a:r>
              <a:rPr lang="en-IE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or</a:t>
            </a:r>
            <a:r>
              <a:rPr lang="en-IE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Exam Results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</a:t>
            </a:r>
            <a:endParaRPr lang="en-IE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On your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Attendance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 or regularly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Disrupted</a:t>
            </a:r>
            <a:r>
              <a:rPr lang="en-IE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 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your school day</a:t>
            </a:r>
            <a:r>
              <a:rPr lang="en-IE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 </a:t>
            </a:r>
            <a:endParaRPr lang="en-IE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Has it affected your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School </a:t>
            </a:r>
            <a:r>
              <a:rPr lang="en-IE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Experience </a:t>
            </a:r>
            <a:r>
              <a:rPr lang="en-IE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and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Well-being</a:t>
            </a:r>
            <a:r>
              <a:rPr lang="en-IE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</a:t>
            </a:r>
            <a:endParaRPr lang="en-IE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Have you received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Intervention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 or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Supports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</a:t>
            </a:r>
            <a:endParaRPr lang="en-IE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Has it affected your homework and study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Time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</a:t>
            </a:r>
            <a:endParaRPr lang="en-IE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Has it caused any other </a:t>
            </a:r>
            <a:r>
              <a:rPr lang="en-IE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Educational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Impact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?</a:t>
            </a:r>
            <a:endParaRPr lang="en-IE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If you have a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Specific </a:t>
            </a:r>
            <a:r>
              <a:rPr lang="en-IE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Learning </a:t>
            </a:r>
            <a:r>
              <a:rPr lang="en-IE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Difficulty</a:t>
            </a:r>
            <a:r>
              <a:rPr lang="en-IE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, </a:t>
            </a:r>
            <a:r>
              <a:rPr lang="en-IE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Foco-Bold"/>
              </a:rPr>
              <a:t>is it severely impacting on your literacy or numeracy skills?</a:t>
            </a:r>
            <a:endParaRPr lang="en-IE" sz="24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Foco-Bold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defRPr/>
            </a:pPr>
            <a:endParaRPr lang="en-IE" sz="1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934" y="1206145"/>
            <a:ext cx="7864666" cy="584775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Has your disability impacted on any 2 of the following?</a:t>
            </a:r>
            <a:endParaRPr lang="en-IE" sz="3200" b="1" dirty="0">
              <a:solidFill>
                <a:schemeClr val="tx1">
                  <a:lumMod val="75000"/>
                  <a:lumOff val="2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01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4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" y="301661"/>
            <a:ext cx="6364536" cy="8617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DARE Eligibility Criteria?</a:t>
            </a:r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71"/>
          <a:stretch/>
        </p:blipFill>
        <p:spPr>
          <a:xfrm>
            <a:off x="1302400" y="1163435"/>
            <a:ext cx="7448452" cy="1828800"/>
          </a:xfrm>
          <a:prstGeom prst="rect">
            <a:avLst/>
          </a:prstGeom>
        </p:spPr>
      </p:pic>
      <p:sp>
        <p:nvSpPr>
          <p:cNvPr id="6" name="Rectangular Callout 7"/>
          <p:cNvSpPr/>
          <p:nvPr/>
        </p:nvSpPr>
        <p:spPr>
          <a:xfrm>
            <a:off x="506776" y="3408477"/>
            <a:ext cx="8042313" cy="1688068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1608099 w 6654800"/>
              <a:gd name="connsiteY9" fmla="*/ 1210388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740250"/>
              <a:gd name="connsiteX1" fmla="*/ 1109133 w 6654800"/>
              <a:gd name="connsiteY1" fmla="*/ 0 h 1740250"/>
              <a:gd name="connsiteX2" fmla="*/ 1109133 w 6654800"/>
              <a:gd name="connsiteY2" fmla="*/ 0 h 1740250"/>
              <a:gd name="connsiteX3" fmla="*/ 2772833 w 6654800"/>
              <a:gd name="connsiteY3" fmla="*/ 0 h 1740250"/>
              <a:gd name="connsiteX4" fmla="*/ 6654800 w 6654800"/>
              <a:gd name="connsiteY4" fmla="*/ 0 h 1740250"/>
              <a:gd name="connsiteX5" fmla="*/ 6654800 w 6654800"/>
              <a:gd name="connsiteY5" fmla="*/ 692749 h 1740250"/>
              <a:gd name="connsiteX6" fmla="*/ 6654800 w 6654800"/>
              <a:gd name="connsiteY6" fmla="*/ 692749 h 1740250"/>
              <a:gd name="connsiteX7" fmla="*/ 6654800 w 6654800"/>
              <a:gd name="connsiteY7" fmla="*/ 989641 h 1740250"/>
              <a:gd name="connsiteX8" fmla="*/ 6654800 w 6654800"/>
              <a:gd name="connsiteY8" fmla="*/ 1187569 h 1740250"/>
              <a:gd name="connsiteX9" fmla="*/ 1608099 w 6654800"/>
              <a:gd name="connsiteY9" fmla="*/ 1210388 h 1740250"/>
              <a:gd name="connsiteX10" fmla="*/ 312241 w 6654800"/>
              <a:gd name="connsiteY10" fmla="*/ 1740250 h 1740250"/>
              <a:gd name="connsiteX11" fmla="*/ 639233 w 6654800"/>
              <a:gd name="connsiteY11" fmla="*/ 1225669 h 1740250"/>
              <a:gd name="connsiteX12" fmla="*/ 0 w 6654800"/>
              <a:gd name="connsiteY12" fmla="*/ 1187569 h 1740250"/>
              <a:gd name="connsiteX13" fmla="*/ 0 w 6654800"/>
              <a:gd name="connsiteY13" fmla="*/ 989641 h 1740250"/>
              <a:gd name="connsiteX14" fmla="*/ 0 w 6654800"/>
              <a:gd name="connsiteY14" fmla="*/ 692749 h 1740250"/>
              <a:gd name="connsiteX15" fmla="*/ 0 w 6654800"/>
              <a:gd name="connsiteY15" fmla="*/ 692749 h 1740250"/>
              <a:gd name="connsiteX16" fmla="*/ 0 w 6654800"/>
              <a:gd name="connsiteY16" fmla="*/ 0 h 17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740250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1608099" y="1210388"/>
                </a:lnTo>
                <a:lnTo>
                  <a:pt x="312241" y="1740250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848AC4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rtlCol="0" anchor="t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  <a:latin typeface="+mj-lt"/>
              </a:rPr>
              <a:t>To be eligible for DARE you must meet both the DARE evidence </a:t>
            </a:r>
            <a:r>
              <a:rPr lang="en-IE" sz="2000" dirty="0" smtClean="0">
                <a:solidFill>
                  <a:prstClr val="black"/>
                </a:solidFill>
                <a:latin typeface="+mj-lt"/>
              </a:rPr>
              <a:t>of disability </a:t>
            </a:r>
            <a:r>
              <a:rPr lang="en-IE" sz="2000" dirty="0">
                <a:solidFill>
                  <a:prstClr val="black"/>
                </a:solidFill>
                <a:latin typeface="+mj-lt"/>
              </a:rPr>
              <a:t>criteria and DARE educational impact criteria.</a:t>
            </a:r>
          </a:p>
          <a:p>
            <a:endParaRPr lang="en-IE" sz="2000" dirty="0" smtClean="0">
              <a:solidFill>
                <a:prstClr val="black"/>
              </a:solidFill>
              <a:latin typeface="+mj-lt"/>
            </a:endParaRPr>
          </a:p>
          <a:p>
            <a:endParaRPr lang="en-IE" sz="2000" dirty="0" smtClean="0">
              <a:solidFill>
                <a:prstClr val="black"/>
              </a:solidFill>
              <a:latin typeface="+mj-lt"/>
            </a:endParaRPr>
          </a:p>
          <a:p>
            <a:endParaRPr lang="en-IE" sz="2000" dirty="0">
              <a:solidFill>
                <a:prstClr val="black"/>
              </a:solidFill>
              <a:latin typeface="+mj-lt"/>
            </a:endParaRPr>
          </a:p>
          <a:p>
            <a:endParaRPr lang="en-IE" sz="20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Rectangular Callout 7"/>
          <p:cNvSpPr/>
          <p:nvPr/>
        </p:nvSpPr>
        <p:spPr>
          <a:xfrm>
            <a:off x="2612604" y="4688650"/>
            <a:ext cx="7233413" cy="2128391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538897"/>
              <a:gd name="connsiteX1" fmla="*/ 1109133 w 6654800"/>
              <a:gd name="connsiteY1" fmla="*/ 0 h 1538897"/>
              <a:gd name="connsiteX2" fmla="*/ 1109133 w 6654800"/>
              <a:gd name="connsiteY2" fmla="*/ 0 h 1538897"/>
              <a:gd name="connsiteX3" fmla="*/ 2772833 w 6654800"/>
              <a:gd name="connsiteY3" fmla="*/ 0 h 1538897"/>
              <a:gd name="connsiteX4" fmla="*/ 6654800 w 6654800"/>
              <a:gd name="connsiteY4" fmla="*/ 0 h 1538897"/>
              <a:gd name="connsiteX5" fmla="*/ 6654800 w 6654800"/>
              <a:gd name="connsiteY5" fmla="*/ 692749 h 1538897"/>
              <a:gd name="connsiteX6" fmla="*/ 6654800 w 6654800"/>
              <a:gd name="connsiteY6" fmla="*/ 692749 h 1538897"/>
              <a:gd name="connsiteX7" fmla="*/ 6654800 w 6654800"/>
              <a:gd name="connsiteY7" fmla="*/ 989641 h 1538897"/>
              <a:gd name="connsiteX8" fmla="*/ 6654800 w 6654800"/>
              <a:gd name="connsiteY8" fmla="*/ 1187569 h 1538897"/>
              <a:gd name="connsiteX9" fmla="*/ 5135033 w 6654800"/>
              <a:gd name="connsiteY9" fmla="*/ 1208686 h 1538897"/>
              <a:gd name="connsiteX10" fmla="*/ 5156612 w 6654800"/>
              <a:gd name="connsiteY10" fmla="*/ 1538897 h 1538897"/>
              <a:gd name="connsiteX11" fmla="*/ 4474633 w 6654800"/>
              <a:gd name="connsiteY11" fmla="*/ 1003937 h 1538897"/>
              <a:gd name="connsiteX12" fmla="*/ 25400 w 6654800"/>
              <a:gd name="connsiteY12" fmla="*/ 1335389 h 1538897"/>
              <a:gd name="connsiteX13" fmla="*/ 0 w 6654800"/>
              <a:gd name="connsiteY13" fmla="*/ 989641 h 1538897"/>
              <a:gd name="connsiteX14" fmla="*/ 0 w 6654800"/>
              <a:gd name="connsiteY14" fmla="*/ 692749 h 1538897"/>
              <a:gd name="connsiteX15" fmla="*/ 0 w 6654800"/>
              <a:gd name="connsiteY15" fmla="*/ 692749 h 1538897"/>
              <a:gd name="connsiteX16" fmla="*/ 0 w 6654800"/>
              <a:gd name="connsiteY16" fmla="*/ 0 h 153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538897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5156612" y="1538897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000" b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schemeClr val="bg1"/>
                </a:solidFill>
              </a:rPr>
              <a:t>Applicants must provide the required evidence of their disability and provide an </a:t>
            </a:r>
            <a:r>
              <a:rPr lang="en-IE" sz="2000" b="1" dirty="0" smtClean="0">
                <a:solidFill>
                  <a:schemeClr val="bg1"/>
                </a:solidFill>
              </a:rPr>
              <a:t>Educational Impact </a:t>
            </a:r>
            <a:r>
              <a:rPr lang="en-IE" sz="2000" b="1" dirty="0">
                <a:solidFill>
                  <a:schemeClr val="bg1"/>
                </a:solidFill>
              </a:rPr>
              <a:t>Statement from their school to be considered for DARE.</a:t>
            </a:r>
          </a:p>
          <a:p>
            <a:pPr>
              <a:spcBef>
                <a:spcPct val="20000"/>
              </a:spcBef>
            </a:pPr>
            <a:endParaRPr lang="en-IE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104" y="1366838"/>
            <a:ext cx="3216642" cy="4546600"/>
          </a:xfrm>
          <a:prstGeom prst="rect">
            <a:avLst/>
          </a:prstGeom>
          <a:ln w="41275"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99883" y="1189242"/>
            <a:ext cx="5419688" cy="547329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lIns="180000" rtlCol="0">
            <a:spAutoFit/>
          </a:bodyPr>
          <a:lstStyle/>
          <a:p>
            <a:pPr marL="365125" indent="-365125">
              <a:spcBef>
                <a:spcPts val="200"/>
              </a:spcBef>
              <a:buFontTx/>
              <a:buAutoNum type="arabicPeriod"/>
              <a:defRPr/>
            </a:pPr>
            <a: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Apply to CAO at </a:t>
            </a:r>
            <a:r>
              <a:rPr lang="en-IE" sz="24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www.cao.ie</a:t>
            </a:r>
            <a:r>
              <a:rPr lang="en-IE" sz="2400" dirty="0">
                <a:solidFill>
                  <a:srgbClr val="CC0066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IE" sz="2400" dirty="0" smtClean="0">
                <a:solidFill>
                  <a:srgbClr val="CC0066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IE" sz="2400" dirty="0" smtClean="0">
                <a:solidFill>
                  <a:srgbClr val="CC0066"/>
                </a:solidFill>
                <a:latin typeface="+mj-lt"/>
                <a:cs typeface="Arial" panose="020B0604020202020204" pitchFamily="34" charset="0"/>
              </a:rPr>
            </a:br>
            <a:r>
              <a:rPr lang="en-IE" sz="24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by </a:t>
            </a:r>
            <a:r>
              <a:rPr lang="en-IE" sz="24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1 February 2016.</a:t>
            </a:r>
          </a:p>
          <a:p>
            <a:pPr marL="365125" indent="-365125">
              <a:spcBef>
                <a:spcPts val="200"/>
              </a:spcBef>
              <a:buFontTx/>
              <a:buAutoNum type="arabicPeriod"/>
              <a:defRPr/>
            </a:pPr>
            <a:endParaRPr lang="en-IE" sz="1000" dirty="0">
              <a:solidFill>
                <a:srgbClr val="2D2D8A"/>
              </a:solidFill>
              <a:latin typeface="+mj-lt"/>
              <a:cs typeface="Arial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Review your DARE Application Guide </a:t>
            </a:r>
            <a:r>
              <a:rPr lang="en-IE" sz="24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with </a:t>
            </a:r>
            <a: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parents or guardians.</a:t>
            </a: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srgbClr val="CC0066"/>
              </a:solidFill>
              <a:latin typeface="+mj-lt"/>
              <a:cs typeface="Arial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Complete Section A of the Supplementary Info Form and apply to DARE </a:t>
            </a:r>
            <a:r>
              <a:rPr lang="en-IE" sz="2400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IE" sz="2400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</a:br>
            <a:r>
              <a:rPr lang="en-IE" sz="2400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by </a:t>
            </a:r>
            <a:r>
              <a:rPr lang="en-IE" sz="24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1 March 2016</a:t>
            </a:r>
            <a:r>
              <a:rPr lang="en-IE" sz="24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Submit Educational Impact Statement and Evidence of Disability to CAO </a:t>
            </a:r>
            <a:b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</a:br>
            <a:r>
              <a:rPr lang="en-IE" sz="24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by </a:t>
            </a:r>
            <a:r>
              <a:rPr lang="en-IE" sz="2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1 </a:t>
            </a:r>
            <a:r>
              <a:rPr lang="en-IE" sz="24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April 2016</a:t>
            </a:r>
            <a:r>
              <a:rPr lang="en-IE" sz="24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3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2400" b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1354" y="174999"/>
            <a:ext cx="615674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How do I apply?</a:t>
            </a:r>
          </a:p>
        </p:txBody>
      </p:sp>
    </p:spTree>
    <p:extLst>
      <p:ext uri="{BB962C8B-B14F-4D97-AF65-F5344CB8AC3E}">
        <p14:creationId xmlns:p14="http://schemas.microsoft.com/office/powerpoint/2010/main" val="27792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0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1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2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3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4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15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16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17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18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19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marL="742950" indent="-285750">
          <a:spcBef>
            <a:spcPct val="20000"/>
          </a:spcBef>
          <a:buFont typeface="Arial"/>
          <a:buChar char="–"/>
          <a:defRPr sz="2000" b="1" dirty="0">
            <a:solidFill>
              <a:prstClr val="black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3060</TotalTime>
  <Words>1681</Words>
  <Application>Microsoft Office PowerPoint</Application>
  <PresentationFormat>A4 Paper (210x297 mm)</PresentationFormat>
  <Paragraphs>362</Paragraphs>
  <Slides>36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20</vt:i4>
      </vt:variant>
      <vt:variant>
        <vt:lpstr>Slide Titles</vt:lpstr>
      </vt:variant>
      <vt:variant>
        <vt:i4>36</vt:i4>
      </vt:variant>
    </vt:vector>
  </HeadingPairs>
  <TitlesOfParts>
    <vt:vector size="56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lkinahan</cp:lastModifiedBy>
  <cp:revision>340</cp:revision>
  <cp:lastPrinted>2015-10-21T16:34:32Z</cp:lastPrinted>
  <dcterms:created xsi:type="dcterms:W3CDTF">2013-09-20T12:18:45Z</dcterms:created>
  <dcterms:modified xsi:type="dcterms:W3CDTF">2015-10-21T16:53:50Z</dcterms:modified>
</cp:coreProperties>
</file>